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康熙字典體" panose="02010600030101010101" charset="-120"/>
      <p:regular r:id="rId29"/>
    </p:embeddedFont>
    <p:embeddedFont>
      <p:font typeface="思源宋体 CN Heavy" panose="02010600030101010101" charset="-122"/>
      <p:bold r:id="rId30"/>
    </p:embeddedFont>
    <p:embeddedFont>
      <p:font typeface="思源宋体 CN Medium" panose="02010600030101010101" charset="-122"/>
      <p:regular r:id="rId31"/>
    </p:embeddedFont>
    <p:embeddedFont>
      <p:font typeface="字由点字大字报" panose="02010600030101010101" charset="-122"/>
      <p:regular r:id="rId32"/>
    </p:embeddedFont>
    <p:embeddedFont>
      <p:font typeface="Arimo" panose="02010600030101010101" charset="0"/>
      <p:regular r:id="rId33"/>
    </p:embeddedFont>
    <p:embeddedFont>
      <p:font typeface="等线" panose="02010600030101010101" pitchFamily="2" charset="-122"/>
      <p:regular r:id="rId34"/>
      <p:bold r:id="rId35"/>
    </p:embeddedFont>
  </p:embeddedFont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6" d="100"/>
          <a:sy n="56" d="100"/>
        </p:scale>
        <p:origin x="378" y="36"/>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C7C26-485B-44F1-A4B3-29958727D97A}" type="datetimeFigureOut">
              <a:rPr lang="zh-CN" altLang="en-US" smtClean="0"/>
              <a:t>2024/7/7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C548FE-737D-4CCA-80B7-E1AD80DD43A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C548FE-737D-4CCA-80B7-E1AD80DD43A7}" type="slidenum">
              <a:rPr lang="zh-CN" altLang="en-US" smtClean="0"/>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C548FE-737D-4CCA-80B7-E1AD80DD43A7}"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7.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51.png"/><Relationship Id="rId5" Type="http://schemas.openxmlformats.org/officeDocument/2006/relationships/image" Target="../media/image38.png"/><Relationship Id="rId10"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19.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9.svg"/><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9.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11.svg"/><Relationship Id="rId4" Type="http://schemas.openxmlformats.org/officeDocument/2006/relationships/image" Target="../media/image19.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128074"/>
            <a:ext cx="3016985" cy="832676"/>
          </a:xfrm>
          <a:prstGeom prst="rect">
            <a:avLst/>
          </a:prstGeom>
        </p:spPr>
      </p:pic>
      <p:grpSp>
        <p:nvGrpSpPr>
          <p:cNvPr id="5" name="Group 5"/>
          <p:cNvGrpSpPr/>
          <p:nvPr/>
        </p:nvGrpSpPr>
        <p:grpSpPr>
          <a:xfrm>
            <a:off x="4010164" y="2772367"/>
            <a:ext cx="10267672" cy="1230473"/>
            <a:chOff x="0" y="0"/>
            <a:chExt cx="13690229" cy="1640630"/>
          </a:xfrm>
        </p:grpSpPr>
        <p:grpSp>
          <p:nvGrpSpPr>
            <p:cNvPr id="6" name="Group 6"/>
            <p:cNvGrpSpPr/>
            <p:nvPr/>
          </p:nvGrpSpPr>
          <p:grpSpPr>
            <a:xfrm>
              <a:off x="0" y="684780"/>
              <a:ext cx="271070" cy="271070"/>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135"/>
                  </a:lnSpc>
                </a:pPr>
                <a:endParaRPr/>
              </a:p>
            </p:txBody>
          </p:sp>
        </p:grpSp>
        <p:grpSp>
          <p:nvGrpSpPr>
            <p:cNvPr id="9" name="Group 9"/>
            <p:cNvGrpSpPr/>
            <p:nvPr/>
          </p:nvGrpSpPr>
          <p:grpSpPr>
            <a:xfrm>
              <a:off x="13419158" y="684780"/>
              <a:ext cx="271070" cy="27107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135"/>
                  </a:lnSpc>
                </a:pPr>
                <a:endParaRPr/>
              </a:p>
            </p:txBody>
          </p:sp>
        </p:grpSp>
        <p:sp>
          <p:nvSpPr>
            <p:cNvPr id="12" name="TextBox 12"/>
            <p:cNvSpPr txBox="1"/>
            <p:nvPr/>
          </p:nvSpPr>
          <p:spPr>
            <a:xfrm>
              <a:off x="1106937" y="-152400"/>
              <a:ext cx="11476354" cy="1793030"/>
            </a:xfrm>
            <a:prstGeom prst="rect">
              <a:avLst/>
            </a:prstGeom>
          </p:spPr>
          <p:txBody>
            <a:bodyPr lIns="0" tIns="0" rIns="0" bIns="0" rtlCol="0" anchor="t">
              <a:spAutoFit/>
            </a:bodyPr>
            <a:lstStyle/>
            <a:p>
              <a:pPr algn="ctr">
                <a:lnSpc>
                  <a:spcPts val="11380"/>
                </a:lnSpc>
              </a:pPr>
              <a:endParaRPr/>
            </a:p>
          </p:txBody>
        </p:sp>
      </p:grpSp>
      <p:pic>
        <p:nvPicPr>
          <p:cNvPr id="13" name="Picture 13"/>
          <p:cNvPicPr>
            <a:picLocks noChangeAspect="1"/>
          </p:cNvPicPr>
          <p:nvPr/>
        </p:nvPicPr>
        <p:blipFill>
          <a:blip r:embed="rId7"/>
          <a:srcRect/>
          <a:stretch>
            <a:fillRect/>
          </a:stretch>
        </p:blipFill>
        <p:spPr>
          <a:xfrm>
            <a:off x="649218" y="6619359"/>
            <a:ext cx="2894481" cy="3341392"/>
          </a:xfrm>
          <a:prstGeom prst="rect">
            <a:avLst/>
          </a:prstGeom>
        </p:spPr>
      </p:pic>
      <p:pic>
        <p:nvPicPr>
          <p:cNvPr id="14" name="Picture 14"/>
          <p:cNvPicPr>
            <a:picLocks noChangeAspect="1"/>
          </p:cNvPicPr>
          <p:nvPr/>
        </p:nvPicPr>
        <p:blipFill>
          <a:blip r:embed="rId8"/>
          <a:srcRect/>
          <a:stretch>
            <a:fillRect/>
          </a:stretch>
        </p:blipFill>
        <p:spPr>
          <a:xfrm>
            <a:off x="14759628" y="6619359"/>
            <a:ext cx="2894481" cy="3341392"/>
          </a:xfrm>
          <a:prstGeom prst="rect">
            <a:avLst/>
          </a:prstGeom>
        </p:spPr>
      </p:pic>
      <p:sp>
        <p:nvSpPr>
          <p:cNvPr id="15" name="TextBox 15"/>
          <p:cNvSpPr txBox="1"/>
          <p:nvPr/>
        </p:nvSpPr>
        <p:spPr>
          <a:xfrm>
            <a:off x="1906397" y="4438680"/>
            <a:ext cx="17004891" cy="1576522"/>
          </a:xfrm>
          <a:prstGeom prst="rect">
            <a:avLst/>
          </a:prstGeom>
        </p:spPr>
        <p:txBody>
          <a:bodyPr lIns="0" tIns="0" rIns="0" bIns="0" rtlCol="0" anchor="t">
            <a:spAutoFit/>
          </a:bodyPr>
          <a:lstStyle/>
          <a:p>
            <a:pPr algn="just">
              <a:lnSpc>
                <a:spcPts val="14630"/>
              </a:lnSpc>
            </a:pPr>
            <a:r>
              <a:rPr lang="en-US" sz="10450" spc="3031">
                <a:solidFill>
                  <a:srgbClr val="000000"/>
                </a:solidFill>
                <a:latin typeface="康熙字典體" pitchFamily="2" charset="-120"/>
                <a:ea typeface="康熙字典體" pitchFamily="2" charset="-120"/>
              </a:rPr>
              <a:t>在首饰设计中的应用</a:t>
            </a:r>
          </a:p>
        </p:txBody>
      </p:sp>
      <p:grpSp>
        <p:nvGrpSpPr>
          <p:cNvPr id="16" name="Group 16"/>
          <p:cNvGrpSpPr/>
          <p:nvPr/>
        </p:nvGrpSpPr>
        <p:grpSpPr>
          <a:xfrm>
            <a:off x="4751249" y="2141816"/>
            <a:ext cx="2108128" cy="2108128"/>
            <a:chOff x="0" y="0"/>
            <a:chExt cx="2810837" cy="2810837"/>
          </a:xfrm>
        </p:grpSpPr>
        <p:grpSp>
          <p:nvGrpSpPr>
            <p:cNvPr id="17" name="Group 17"/>
            <p:cNvGrpSpPr/>
            <p:nvPr/>
          </p:nvGrpSpPr>
          <p:grpSpPr>
            <a:xfrm>
              <a:off x="0" y="0"/>
              <a:ext cx="2810837" cy="281083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57150">
                <a:solidFill>
                  <a:srgbClr val="004AAD"/>
                </a:solidFill>
              </a:ln>
            </p:spPr>
          </p:sp>
          <p:sp>
            <p:nvSpPr>
              <p:cNvPr id="19" name="TextBox 19"/>
              <p:cNvSpPr txBox="1"/>
              <p:nvPr/>
            </p:nvSpPr>
            <p:spPr>
              <a:xfrm>
                <a:off x="76200" y="28575"/>
                <a:ext cx="660400" cy="708025"/>
              </a:xfrm>
              <a:prstGeom prst="rect">
                <a:avLst/>
              </a:prstGeom>
            </p:spPr>
            <p:txBody>
              <a:bodyPr lIns="51543" tIns="51543" rIns="51543" bIns="51543" rtlCol="0" anchor="ctr"/>
              <a:lstStyle/>
              <a:p>
                <a:pPr algn="ctr">
                  <a:lnSpc>
                    <a:spcPts val="2660"/>
                  </a:lnSpc>
                  <a:spcBef>
                    <a:spcPct val="0"/>
                  </a:spcBef>
                </a:pPr>
                <a:endParaRPr/>
              </a:p>
            </p:txBody>
          </p:sp>
        </p:grpSp>
        <p:grpSp>
          <p:nvGrpSpPr>
            <p:cNvPr id="20" name="Group 20"/>
            <p:cNvGrpSpPr/>
            <p:nvPr/>
          </p:nvGrpSpPr>
          <p:grpSpPr>
            <a:xfrm>
              <a:off x="154170" y="154170"/>
              <a:ext cx="2502497" cy="2502497"/>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004AAD"/>
                </a:solidFill>
              </a:ln>
            </p:spPr>
          </p:sp>
          <p:sp>
            <p:nvSpPr>
              <p:cNvPr id="22" name="TextBox 22"/>
              <p:cNvSpPr txBox="1"/>
              <p:nvPr/>
            </p:nvSpPr>
            <p:spPr>
              <a:xfrm>
                <a:off x="76200" y="28575"/>
                <a:ext cx="660400" cy="708025"/>
              </a:xfrm>
              <a:prstGeom prst="rect">
                <a:avLst/>
              </a:prstGeom>
            </p:spPr>
            <p:txBody>
              <a:bodyPr lIns="51543" tIns="51543" rIns="51543" bIns="51543" rtlCol="0" anchor="ctr"/>
              <a:lstStyle/>
              <a:p>
                <a:pPr algn="ctr">
                  <a:lnSpc>
                    <a:spcPts val="2660"/>
                  </a:lnSpc>
                  <a:spcBef>
                    <a:spcPct val="0"/>
                  </a:spcBef>
                </a:pPr>
                <a:endParaRPr/>
              </a:p>
            </p:txBody>
          </p:sp>
        </p:grpSp>
      </p:grpSp>
      <p:sp>
        <p:nvSpPr>
          <p:cNvPr id="23" name="TextBox 23"/>
          <p:cNvSpPr txBox="1"/>
          <p:nvPr/>
        </p:nvSpPr>
        <p:spPr>
          <a:xfrm>
            <a:off x="5145319" y="2188895"/>
            <a:ext cx="1319988" cy="1608517"/>
          </a:xfrm>
          <a:prstGeom prst="rect">
            <a:avLst/>
          </a:prstGeom>
        </p:spPr>
        <p:txBody>
          <a:bodyPr lIns="0" tIns="0" rIns="0" bIns="0" rtlCol="0" anchor="t">
            <a:spAutoFit/>
          </a:bodyPr>
          <a:lstStyle/>
          <a:p>
            <a:pPr algn="ctr">
              <a:lnSpc>
                <a:spcPts val="14900"/>
              </a:lnSpc>
            </a:pPr>
            <a:r>
              <a:rPr lang="en-US" sz="10645" dirty="0">
                <a:solidFill>
                  <a:srgbClr val="000000"/>
                </a:solidFill>
                <a:latin typeface="康熙字典體" pitchFamily="2" charset="-120"/>
                <a:ea typeface="康熙字典體" pitchFamily="2" charset="-120"/>
              </a:rPr>
              <a:t>陶</a:t>
            </a:r>
          </a:p>
        </p:txBody>
      </p:sp>
      <p:grpSp>
        <p:nvGrpSpPr>
          <p:cNvPr id="24" name="Group 24"/>
          <p:cNvGrpSpPr/>
          <p:nvPr/>
        </p:nvGrpSpPr>
        <p:grpSpPr>
          <a:xfrm>
            <a:off x="6977040" y="2141816"/>
            <a:ext cx="2108128" cy="2108128"/>
            <a:chOff x="0" y="0"/>
            <a:chExt cx="2810837" cy="2810837"/>
          </a:xfrm>
        </p:grpSpPr>
        <p:grpSp>
          <p:nvGrpSpPr>
            <p:cNvPr id="25" name="Group 25"/>
            <p:cNvGrpSpPr/>
            <p:nvPr/>
          </p:nvGrpSpPr>
          <p:grpSpPr>
            <a:xfrm>
              <a:off x="0" y="0"/>
              <a:ext cx="2810837" cy="281083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57150">
                <a:solidFill>
                  <a:srgbClr val="004AAD"/>
                </a:solidFill>
              </a:ln>
            </p:spPr>
          </p:sp>
          <p:sp>
            <p:nvSpPr>
              <p:cNvPr id="27" name="TextBox 27"/>
              <p:cNvSpPr txBox="1"/>
              <p:nvPr/>
            </p:nvSpPr>
            <p:spPr>
              <a:xfrm>
                <a:off x="76200" y="28575"/>
                <a:ext cx="660400" cy="708025"/>
              </a:xfrm>
              <a:prstGeom prst="rect">
                <a:avLst/>
              </a:prstGeom>
            </p:spPr>
            <p:txBody>
              <a:bodyPr lIns="51543" tIns="51543" rIns="51543" bIns="51543" rtlCol="0" anchor="ctr"/>
              <a:lstStyle/>
              <a:p>
                <a:pPr algn="ctr">
                  <a:lnSpc>
                    <a:spcPts val="2660"/>
                  </a:lnSpc>
                  <a:spcBef>
                    <a:spcPct val="0"/>
                  </a:spcBef>
                </a:pPr>
                <a:endParaRPr/>
              </a:p>
            </p:txBody>
          </p:sp>
        </p:grpSp>
        <p:grpSp>
          <p:nvGrpSpPr>
            <p:cNvPr id="28" name="Group 28"/>
            <p:cNvGrpSpPr/>
            <p:nvPr/>
          </p:nvGrpSpPr>
          <p:grpSpPr>
            <a:xfrm>
              <a:off x="154170" y="154170"/>
              <a:ext cx="2502497" cy="250249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004AAD"/>
                </a:solidFill>
              </a:ln>
            </p:spPr>
          </p:sp>
          <p:sp>
            <p:nvSpPr>
              <p:cNvPr id="30" name="TextBox 30"/>
              <p:cNvSpPr txBox="1"/>
              <p:nvPr/>
            </p:nvSpPr>
            <p:spPr>
              <a:xfrm>
                <a:off x="76200" y="28575"/>
                <a:ext cx="660400" cy="708025"/>
              </a:xfrm>
              <a:prstGeom prst="rect">
                <a:avLst/>
              </a:prstGeom>
            </p:spPr>
            <p:txBody>
              <a:bodyPr lIns="51543" tIns="51543" rIns="51543" bIns="51543" rtlCol="0" anchor="ctr"/>
              <a:lstStyle/>
              <a:p>
                <a:pPr algn="ctr">
                  <a:lnSpc>
                    <a:spcPts val="2660"/>
                  </a:lnSpc>
                  <a:spcBef>
                    <a:spcPct val="0"/>
                  </a:spcBef>
                </a:pPr>
                <a:endParaRPr/>
              </a:p>
            </p:txBody>
          </p:sp>
        </p:grpSp>
      </p:grpSp>
      <p:sp>
        <p:nvSpPr>
          <p:cNvPr id="31" name="TextBox 31"/>
          <p:cNvSpPr txBox="1"/>
          <p:nvPr/>
        </p:nvSpPr>
        <p:spPr>
          <a:xfrm>
            <a:off x="7371110" y="2188895"/>
            <a:ext cx="1319988" cy="1608517"/>
          </a:xfrm>
          <a:prstGeom prst="rect">
            <a:avLst/>
          </a:prstGeom>
        </p:spPr>
        <p:txBody>
          <a:bodyPr lIns="0" tIns="0" rIns="0" bIns="0" rtlCol="0" anchor="t">
            <a:spAutoFit/>
          </a:bodyPr>
          <a:lstStyle/>
          <a:p>
            <a:pPr algn="ctr">
              <a:lnSpc>
                <a:spcPts val="14900"/>
              </a:lnSpc>
            </a:pPr>
            <a:r>
              <a:rPr lang="en-US" sz="10645">
                <a:solidFill>
                  <a:srgbClr val="000000"/>
                </a:solidFill>
                <a:latin typeface="康熙字典體" pitchFamily="2" charset="-120"/>
                <a:ea typeface="康熙字典體" pitchFamily="2" charset="-120"/>
              </a:rPr>
              <a:t>瓷</a:t>
            </a:r>
          </a:p>
        </p:txBody>
      </p:sp>
      <p:grpSp>
        <p:nvGrpSpPr>
          <p:cNvPr id="32" name="Group 32"/>
          <p:cNvGrpSpPr/>
          <p:nvPr/>
        </p:nvGrpSpPr>
        <p:grpSpPr>
          <a:xfrm>
            <a:off x="9202832" y="2141816"/>
            <a:ext cx="2108128" cy="2108128"/>
            <a:chOff x="0" y="0"/>
            <a:chExt cx="2810837" cy="2810837"/>
          </a:xfrm>
        </p:grpSpPr>
        <p:grpSp>
          <p:nvGrpSpPr>
            <p:cNvPr id="33" name="Group 33"/>
            <p:cNvGrpSpPr/>
            <p:nvPr/>
          </p:nvGrpSpPr>
          <p:grpSpPr>
            <a:xfrm>
              <a:off x="0" y="0"/>
              <a:ext cx="2810837" cy="2810837"/>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57150">
                <a:solidFill>
                  <a:srgbClr val="004AAD"/>
                </a:solidFill>
              </a:ln>
            </p:spPr>
          </p:sp>
          <p:sp>
            <p:nvSpPr>
              <p:cNvPr id="35" name="TextBox 35"/>
              <p:cNvSpPr txBox="1"/>
              <p:nvPr/>
            </p:nvSpPr>
            <p:spPr>
              <a:xfrm>
                <a:off x="76200" y="28575"/>
                <a:ext cx="660400" cy="708025"/>
              </a:xfrm>
              <a:prstGeom prst="rect">
                <a:avLst/>
              </a:prstGeom>
            </p:spPr>
            <p:txBody>
              <a:bodyPr lIns="51543" tIns="51543" rIns="51543" bIns="51543" rtlCol="0" anchor="ctr"/>
              <a:lstStyle/>
              <a:p>
                <a:pPr algn="ctr">
                  <a:lnSpc>
                    <a:spcPts val="2660"/>
                  </a:lnSpc>
                  <a:spcBef>
                    <a:spcPct val="0"/>
                  </a:spcBef>
                </a:pPr>
                <a:endParaRPr/>
              </a:p>
            </p:txBody>
          </p:sp>
        </p:grpSp>
        <p:grpSp>
          <p:nvGrpSpPr>
            <p:cNvPr id="36" name="Group 36"/>
            <p:cNvGrpSpPr/>
            <p:nvPr/>
          </p:nvGrpSpPr>
          <p:grpSpPr>
            <a:xfrm>
              <a:off x="154170" y="154170"/>
              <a:ext cx="2502497" cy="2502497"/>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004AAD"/>
                </a:solidFill>
              </a:ln>
            </p:spPr>
          </p:sp>
          <p:sp>
            <p:nvSpPr>
              <p:cNvPr id="38" name="TextBox 38"/>
              <p:cNvSpPr txBox="1"/>
              <p:nvPr/>
            </p:nvSpPr>
            <p:spPr>
              <a:xfrm>
                <a:off x="76200" y="28575"/>
                <a:ext cx="660400" cy="708025"/>
              </a:xfrm>
              <a:prstGeom prst="rect">
                <a:avLst/>
              </a:prstGeom>
            </p:spPr>
            <p:txBody>
              <a:bodyPr lIns="51543" tIns="51543" rIns="51543" bIns="51543" rtlCol="0" anchor="ctr"/>
              <a:lstStyle/>
              <a:p>
                <a:pPr algn="ctr">
                  <a:lnSpc>
                    <a:spcPts val="2660"/>
                  </a:lnSpc>
                  <a:spcBef>
                    <a:spcPct val="0"/>
                  </a:spcBef>
                </a:pPr>
                <a:endParaRPr/>
              </a:p>
            </p:txBody>
          </p:sp>
        </p:grpSp>
      </p:grpSp>
      <p:sp>
        <p:nvSpPr>
          <p:cNvPr id="39" name="TextBox 39"/>
          <p:cNvSpPr txBox="1"/>
          <p:nvPr/>
        </p:nvSpPr>
        <p:spPr>
          <a:xfrm>
            <a:off x="9596902" y="2188895"/>
            <a:ext cx="1319988" cy="1608517"/>
          </a:xfrm>
          <a:prstGeom prst="rect">
            <a:avLst/>
          </a:prstGeom>
        </p:spPr>
        <p:txBody>
          <a:bodyPr lIns="0" tIns="0" rIns="0" bIns="0" rtlCol="0" anchor="t">
            <a:spAutoFit/>
          </a:bodyPr>
          <a:lstStyle/>
          <a:p>
            <a:pPr algn="ctr">
              <a:lnSpc>
                <a:spcPts val="14900"/>
              </a:lnSpc>
            </a:pPr>
            <a:r>
              <a:rPr lang="en-US" sz="10645">
                <a:solidFill>
                  <a:srgbClr val="000000"/>
                </a:solidFill>
                <a:latin typeface="康熙字典體" pitchFamily="2" charset="-120"/>
                <a:ea typeface="康熙字典體" pitchFamily="2" charset="-120"/>
              </a:rPr>
              <a:t>材</a:t>
            </a:r>
          </a:p>
        </p:txBody>
      </p:sp>
      <p:grpSp>
        <p:nvGrpSpPr>
          <p:cNvPr id="40" name="Group 40"/>
          <p:cNvGrpSpPr/>
          <p:nvPr/>
        </p:nvGrpSpPr>
        <p:grpSpPr>
          <a:xfrm>
            <a:off x="11428623" y="2141816"/>
            <a:ext cx="2108128" cy="2108128"/>
            <a:chOff x="0" y="0"/>
            <a:chExt cx="2810837" cy="2810837"/>
          </a:xfrm>
        </p:grpSpPr>
        <p:grpSp>
          <p:nvGrpSpPr>
            <p:cNvPr id="41" name="Group 41"/>
            <p:cNvGrpSpPr/>
            <p:nvPr/>
          </p:nvGrpSpPr>
          <p:grpSpPr>
            <a:xfrm>
              <a:off x="0" y="0"/>
              <a:ext cx="2810837" cy="2810837"/>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57150">
                <a:solidFill>
                  <a:srgbClr val="004AAD"/>
                </a:solidFill>
              </a:ln>
            </p:spPr>
          </p:sp>
          <p:sp>
            <p:nvSpPr>
              <p:cNvPr id="43" name="TextBox 43"/>
              <p:cNvSpPr txBox="1"/>
              <p:nvPr/>
            </p:nvSpPr>
            <p:spPr>
              <a:xfrm>
                <a:off x="76200" y="28575"/>
                <a:ext cx="660400" cy="708025"/>
              </a:xfrm>
              <a:prstGeom prst="rect">
                <a:avLst/>
              </a:prstGeom>
            </p:spPr>
            <p:txBody>
              <a:bodyPr lIns="51543" tIns="51543" rIns="51543" bIns="51543" rtlCol="0" anchor="ctr"/>
              <a:lstStyle/>
              <a:p>
                <a:pPr algn="ctr">
                  <a:lnSpc>
                    <a:spcPts val="2660"/>
                  </a:lnSpc>
                  <a:spcBef>
                    <a:spcPct val="0"/>
                  </a:spcBef>
                </a:pPr>
                <a:endParaRPr/>
              </a:p>
            </p:txBody>
          </p:sp>
        </p:grpSp>
        <p:grpSp>
          <p:nvGrpSpPr>
            <p:cNvPr id="44" name="Group 44"/>
            <p:cNvGrpSpPr/>
            <p:nvPr/>
          </p:nvGrpSpPr>
          <p:grpSpPr>
            <a:xfrm>
              <a:off x="154170" y="154170"/>
              <a:ext cx="2502497" cy="2502497"/>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004AAD"/>
                </a:solidFill>
              </a:ln>
            </p:spPr>
          </p:sp>
          <p:sp>
            <p:nvSpPr>
              <p:cNvPr id="46" name="TextBox 46"/>
              <p:cNvSpPr txBox="1"/>
              <p:nvPr/>
            </p:nvSpPr>
            <p:spPr>
              <a:xfrm>
                <a:off x="76200" y="28575"/>
                <a:ext cx="660400" cy="708025"/>
              </a:xfrm>
              <a:prstGeom prst="rect">
                <a:avLst/>
              </a:prstGeom>
            </p:spPr>
            <p:txBody>
              <a:bodyPr lIns="51543" tIns="51543" rIns="51543" bIns="51543" rtlCol="0" anchor="ctr"/>
              <a:lstStyle/>
              <a:p>
                <a:pPr algn="ctr">
                  <a:lnSpc>
                    <a:spcPts val="2660"/>
                  </a:lnSpc>
                  <a:spcBef>
                    <a:spcPct val="0"/>
                  </a:spcBef>
                </a:pPr>
                <a:endParaRPr/>
              </a:p>
            </p:txBody>
          </p:sp>
        </p:grpSp>
      </p:grpSp>
      <p:sp>
        <p:nvSpPr>
          <p:cNvPr id="47" name="TextBox 47"/>
          <p:cNvSpPr txBox="1"/>
          <p:nvPr/>
        </p:nvSpPr>
        <p:spPr>
          <a:xfrm>
            <a:off x="11822693" y="2188895"/>
            <a:ext cx="1319988" cy="1608517"/>
          </a:xfrm>
          <a:prstGeom prst="rect">
            <a:avLst/>
          </a:prstGeom>
        </p:spPr>
        <p:txBody>
          <a:bodyPr lIns="0" tIns="0" rIns="0" bIns="0" rtlCol="0" anchor="t">
            <a:spAutoFit/>
          </a:bodyPr>
          <a:lstStyle/>
          <a:p>
            <a:pPr algn="ctr">
              <a:lnSpc>
                <a:spcPts val="14900"/>
              </a:lnSpc>
            </a:pPr>
            <a:r>
              <a:rPr lang="en-US" sz="10645">
                <a:solidFill>
                  <a:srgbClr val="000000"/>
                </a:solidFill>
                <a:latin typeface="康熙字典體" pitchFamily="2" charset="-120"/>
                <a:ea typeface="康熙字典體" pitchFamily="2" charset="-120"/>
              </a:rPr>
              <a:t>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7"/>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8"/>
          <a:srcRect/>
          <a:stretch>
            <a:fillRect/>
          </a:stretch>
        </p:blipFill>
        <p:spPr>
          <a:xfrm>
            <a:off x="321792" y="6897778"/>
            <a:ext cx="3892554" cy="2379572"/>
          </a:xfrm>
          <a:prstGeom prst="rect">
            <a:avLst/>
          </a:prstGeom>
        </p:spPr>
      </p:pic>
      <p:sp>
        <p:nvSpPr>
          <p:cNvPr id="7" name="TextBox 7"/>
          <p:cNvSpPr txBox="1"/>
          <p:nvPr/>
        </p:nvSpPr>
        <p:spPr>
          <a:xfrm>
            <a:off x="8153400" y="2638802"/>
            <a:ext cx="2133600" cy="1478995"/>
          </a:xfrm>
          <a:prstGeom prst="rect">
            <a:avLst/>
          </a:prstGeom>
        </p:spPr>
        <p:txBody>
          <a:bodyPr wrap="square" lIns="0" tIns="0" rIns="0" bIns="0" rtlCol="0" anchor="t">
            <a:spAutoFit/>
          </a:bodyPr>
          <a:lstStyle/>
          <a:p>
            <a:pPr algn="ctr">
              <a:lnSpc>
                <a:spcPts val="13700"/>
              </a:lnSpc>
            </a:pPr>
            <a:r>
              <a:rPr lang="en-US" sz="9785" spc="1418" dirty="0">
                <a:solidFill>
                  <a:srgbClr val="000000"/>
                </a:solidFill>
                <a:latin typeface="康熙字典體" pitchFamily="2" charset="-120"/>
                <a:ea typeface="康熙字典體" pitchFamily="2" charset="-120"/>
              </a:rPr>
              <a:t>02</a:t>
            </a:r>
          </a:p>
        </p:txBody>
      </p:sp>
      <p:sp>
        <p:nvSpPr>
          <p:cNvPr id="8" name="TextBox 8"/>
          <p:cNvSpPr txBox="1"/>
          <p:nvPr/>
        </p:nvSpPr>
        <p:spPr>
          <a:xfrm>
            <a:off x="5612701" y="5364114"/>
            <a:ext cx="7062599" cy="1209114"/>
          </a:xfrm>
          <a:prstGeom prst="rect">
            <a:avLst/>
          </a:prstGeom>
        </p:spPr>
        <p:txBody>
          <a:bodyPr wrap="square" lIns="0" tIns="0" rIns="0" bIns="0" rtlCol="0" anchor="t">
            <a:spAutoFit/>
          </a:bodyPr>
          <a:lstStyle/>
          <a:p>
            <a:pPr marL="0" lvl="0" indent="0" algn="ctr">
              <a:lnSpc>
                <a:spcPts val="11200"/>
              </a:lnSpc>
              <a:spcBef>
                <a:spcPct val="0"/>
              </a:spcBef>
            </a:pPr>
            <a:r>
              <a:rPr lang="en-US" sz="8000" spc="808">
                <a:solidFill>
                  <a:srgbClr val="000000"/>
                </a:solidFill>
                <a:latin typeface="康熙字典體" pitchFamily="2" charset="-120"/>
                <a:ea typeface="康熙字典體" pitchFamily="2" charset="-120"/>
              </a:rPr>
              <a:t>发展原因</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5">
                <a:solidFill>
                  <a:srgbClr val="000000">
                    <a:alpha val="60000"/>
                  </a:srgbClr>
                </a:solidFill>
                <a:latin typeface="Arimo" panose="020B0604020202020204"/>
              </a:rPr>
              <a:t>REASON FOR DEVELOPMENT</a:t>
            </a:r>
          </a:p>
        </p:txBody>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15990">
            <a:off x="1487084" y="3205938"/>
            <a:ext cx="2664037" cy="837961"/>
          </a:xfrm>
          <a:prstGeom prst="rect">
            <a:avLst/>
          </a:prstGeom>
        </p:spPr>
      </p:pic>
      <p:sp>
        <p:nvSpPr>
          <p:cNvPr id="22" name="TextBox 22"/>
          <p:cNvSpPr txBox="1"/>
          <p:nvPr/>
        </p:nvSpPr>
        <p:spPr>
          <a:xfrm>
            <a:off x="886154" y="5274785"/>
            <a:ext cx="3865897" cy="2842983"/>
          </a:xfrm>
          <a:prstGeom prst="rect">
            <a:avLst/>
          </a:prstGeom>
        </p:spPr>
        <p:txBody>
          <a:bodyPr lIns="0" tIns="0" rIns="0" bIns="0" rtlCol="0" anchor="t">
            <a:spAutoFit/>
          </a:bodyPr>
          <a:lstStyle/>
          <a:p>
            <a:pPr algn="ctr">
              <a:lnSpc>
                <a:spcPts val="23325"/>
              </a:lnSpc>
            </a:pPr>
            <a:r>
              <a:rPr lang="en-US" sz="16660">
                <a:solidFill>
                  <a:srgbClr val="7584A4"/>
                </a:solidFill>
                <a:latin typeface="字由点字大字报" panose="00020600040101010101" charset="-122"/>
              </a:rPr>
              <a:t>2</a:t>
            </a:r>
          </a:p>
        </p:txBody>
      </p:sp>
      <p:sp>
        <p:nvSpPr>
          <p:cNvPr id="23" name="TextBox 23"/>
          <p:cNvSpPr txBox="1"/>
          <p:nvPr/>
        </p:nvSpPr>
        <p:spPr>
          <a:xfrm>
            <a:off x="3943051" y="5741510"/>
            <a:ext cx="8232288" cy="702945"/>
          </a:xfrm>
          <a:prstGeom prst="rect">
            <a:avLst/>
          </a:prstGeom>
        </p:spPr>
        <p:txBody>
          <a:bodyPr lIns="0" tIns="0" rIns="0" bIns="0" rtlCol="0" anchor="t">
            <a:spAutoFit/>
          </a:bodyPr>
          <a:lstStyle/>
          <a:p>
            <a:pPr algn="ctr">
              <a:lnSpc>
                <a:spcPts val="5880"/>
              </a:lnSpc>
              <a:spcBef>
                <a:spcPct val="0"/>
              </a:spcBef>
            </a:pPr>
            <a:r>
              <a:rPr lang="en-US" sz="4200">
                <a:solidFill>
                  <a:srgbClr val="153185"/>
                </a:solidFill>
                <a:latin typeface="思源宋体 CN Heavy" panose="02020900000000000000" pitchFamily="18" charset="-122"/>
                <a:ea typeface="思源宋体 CN Heavy" panose="02020900000000000000" pitchFamily="18" charset="-122"/>
              </a:rPr>
              <a:t>首饰界打破贵重材质的惯例与创新</a:t>
            </a:r>
          </a:p>
        </p:txBody>
      </p:sp>
      <p:sp>
        <p:nvSpPr>
          <p:cNvPr id="24" name="TextBox 24"/>
          <p:cNvSpPr txBox="1"/>
          <p:nvPr/>
        </p:nvSpPr>
        <p:spPr>
          <a:xfrm>
            <a:off x="3943051" y="6575101"/>
            <a:ext cx="13180107" cy="212407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思源宋体 CN Medium" panose="02020500000000000000" pitchFamily="18" charset="-122"/>
                <a:ea typeface="思源宋体 CN Medium" panose="02020500000000000000" pitchFamily="18" charset="-122"/>
              </a:rPr>
              <a:t>人们对艺术审美有了更高的追求，需要更多新的形式与材料来使首饰艺术产品具有普及的可能。而科学技术的发展，使得许多新型材料在首饰中得以应用，增添了丰富的时代元素，满足了人们多样化的审美需求。金银珠宝不再成为现代首饰的首选材料，而是更倾向于对陶瓷、纤维、纸、皮革等材料的尝试。</a:t>
            </a:r>
          </a:p>
        </p:txBody>
      </p:sp>
      <p:pic>
        <p:nvPicPr>
          <p:cNvPr id="25" name="Picture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15990">
            <a:off x="1487084" y="6422442"/>
            <a:ext cx="2664037" cy="837961"/>
          </a:xfrm>
          <a:prstGeom prst="rect">
            <a:avLst/>
          </a:prstGeom>
        </p:spPr>
      </p:pic>
      <p:grpSp>
        <p:nvGrpSpPr>
          <p:cNvPr id="26" name="Group 26"/>
          <p:cNvGrpSpPr/>
          <p:nvPr/>
        </p:nvGrpSpPr>
        <p:grpSpPr>
          <a:xfrm>
            <a:off x="0" y="400050"/>
            <a:ext cx="18527071" cy="1536451"/>
            <a:chOff x="0" y="0"/>
            <a:chExt cx="4879558" cy="404662"/>
          </a:xfrm>
        </p:grpSpPr>
        <p:sp>
          <p:nvSpPr>
            <p:cNvPr id="27" name="Freeform 27"/>
            <p:cNvSpPr/>
            <p:nvPr/>
          </p:nvSpPr>
          <p:spPr>
            <a:xfrm>
              <a:off x="0" y="0"/>
              <a:ext cx="4879558" cy="404662"/>
            </a:xfrm>
            <a:custGeom>
              <a:avLst/>
              <a:gdLst/>
              <a:ahLst/>
              <a:cxnLst/>
              <a:rect l="l" t="t" r="r" b="b"/>
              <a:pathLst>
                <a:path w="4879558" h="404662">
                  <a:moveTo>
                    <a:pt x="0" y="0"/>
                  </a:moveTo>
                  <a:lnTo>
                    <a:pt x="4879558" y="0"/>
                  </a:lnTo>
                  <a:lnTo>
                    <a:pt x="4879558" y="404662"/>
                  </a:lnTo>
                  <a:lnTo>
                    <a:pt x="0" y="404662"/>
                  </a:lnTo>
                  <a:close/>
                </a:path>
              </a:pathLst>
            </a:custGeom>
            <a:solidFill>
              <a:srgbClr val="004AAD"/>
            </a:solidFill>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29" name="Picture 2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658587" y="1955194"/>
            <a:ext cx="8236305" cy="3339447"/>
          </a:xfrm>
          <a:prstGeom prst="rect">
            <a:avLst/>
          </a:prstGeom>
        </p:spPr>
      </p:pic>
      <p:sp>
        <p:nvSpPr>
          <p:cNvPr id="31" name="TextBox 31"/>
          <p:cNvSpPr txBox="1"/>
          <p:nvPr/>
        </p:nvSpPr>
        <p:spPr>
          <a:xfrm>
            <a:off x="1028700" y="2088901"/>
            <a:ext cx="3865897" cy="2842983"/>
          </a:xfrm>
          <a:prstGeom prst="rect">
            <a:avLst/>
          </a:prstGeom>
        </p:spPr>
        <p:txBody>
          <a:bodyPr lIns="0" tIns="0" rIns="0" bIns="0" rtlCol="0" anchor="t">
            <a:spAutoFit/>
          </a:bodyPr>
          <a:lstStyle/>
          <a:p>
            <a:pPr algn="ctr">
              <a:lnSpc>
                <a:spcPts val="23325"/>
              </a:lnSpc>
            </a:pPr>
            <a:r>
              <a:rPr lang="en-US" sz="16660" dirty="0">
                <a:solidFill>
                  <a:srgbClr val="7584A4"/>
                </a:solidFill>
                <a:latin typeface="字由点字大字报" panose="00020600040101010101" charset="-122"/>
              </a:rPr>
              <a:t>1</a:t>
            </a:r>
          </a:p>
        </p:txBody>
      </p:sp>
      <p:sp>
        <p:nvSpPr>
          <p:cNvPr id="32" name="TextBox 32"/>
          <p:cNvSpPr txBox="1"/>
          <p:nvPr/>
        </p:nvSpPr>
        <p:spPr>
          <a:xfrm>
            <a:off x="3943051" y="2746230"/>
            <a:ext cx="7557956" cy="702945"/>
          </a:xfrm>
          <a:prstGeom prst="rect">
            <a:avLst/>
          </a:prstGeom>
        </p:spPr>
        <p:txBody>
          <a:bodyPr lIns="0" tIns="0" rIns="0" bIns="0" rtlCol="0" anchor="t">
            <a:spAutoFit/>
          </a:bodyPr>
          <a:lstStyle/>
          <a:p>
            <a:pPr algn="ctr">
              <a:lnSpc>
                <a:spcPts val="5880"/>
              </a:lnSpc>
              <a:spcBef>
                <a:spcPct val="0"/>
              </a:spcBef>
            </a:pPr>
            <a:r>
              <a:rPr lang="en-US" sz="4200">
                <a:solidFill>
                  <a:srgbClr val="153185"/>
                </a:solidFill>
                <a:latin typeface="思源宋体 CN Heavy" panose="02020900000000000000" pitchFamily="18" charset="-122"/>
                <a:ea typeface="思源宋体 CN Heavy" panose="02020900000000000000" pitchFamily="18" charset="-122"/>
              </a:rPr>
              <a:t>上世纪三十年代装饰艺术的流行</a:t>
            </a:r>
          </a:p>
        </p:txBody>
      </p:sp>
      <p:sp>
        <p:nvSpPr>
          <p:cNvPr id="33" name="TextBox 33"/>
          <p:cNvSpPr txBox="1"/>
          <p:nvPr/>
        </p:nvSpPr>
        <p:spPr>
          <a:xfrm>
            <a:off x="3943051" y="3600881"/>
            <a:ext cx="13180107" cy="105727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思源宋体 CN Medium" panose="02020500000000000000" pitchFamily="18" charset="-122"/>
                <a:ea typeface="思源宋体 CN Medium" panose="02020500000000000000" pitchFamily="18" charset="-122"/>
              </a:rPr>
              <a:t>20世纪20-30年代，现代设计理论力图以抽象集合造型为特征的美学形式来改造社会，而寻常百姓更倾向于更富表现力和吸引力的流行趣味。</a:t>
            </a:r>
          </a:p>
        </p:txBody>
      </p:sp>
      <p:sp>
        <p:nvSpPr>
          <p:cNvPr id="34" name="TextBox 31"/>
          <p:cNvSpPr txBox="1"/>
          <p:nvPr/>
        </p:nvSpPr>
        <p:spPr>
          <a:xfrm>
            <a:off x="5226405" y="647700"/>
            <a:ext cx="8549573" cy="1006879"/>
          </a:xfrm>
          <a:prstGeom prst="rect">
            <a:avLst/>
          </a:prstGeom>
        </p:spPr>
        <p:txBody>
          <a:bodyPr lIns="0" tIns="0" rIns="0" bIns="0" rtlCol="0" anchor="t">
            <a:spAutoFit/>
          </a:bodyPr>
          <a:lstStyle/>
          <a:p>
            <a:pPr marL="0" lvl="0" indent="0" algn="ctr">
              <a:lnSpc>
                <a:spcPts val="8400"/>
              </a:lnSpc>
              <a:spcBef>
                <a:spcPct val="0"/>
              </a:spcBef>
            </a:pPr>
            <a:r>
              <a:rPr lang="en-US" sz="6000" spc="606" dirty="0" err="1">
                <a:solidFill>
                  <a:schemeClr val="bg1">
                    <a:lumMod val="95000"/>
                  </a:schemeClr>
                </a:solidFill>
                <a:latin typeface="思源宋体 CN Heavy" panose="02020900000000000000" pitchFamily="18" charset="-122"/>
                <a:ea typeface="思源宋体 CN Heavy" panose="02020900000000000000" pitchFamily="18" charset="-122"/>
              </a:rPr>
              <a:t>陶瓷首饰</a:t>
            </a:r>
            <a:r>
              <a:rPr lang="zh-CN" altLang="en-US" sz="6000" spc="606" dirty="0">
                <a:solidFill>
                  <a:schemeClr val="bg1">
                    <a:lumMod val="95000"/>
                  </a:schemeClr>
                </a:solidFill>
                <a:latin typeface="思源宋体 CN Heavy" panose="02020900000000000000" pitchFamily="18" charset="-122"/>
                <a:ea typeface="思源宋体 CN Heavy" panose="02020900000000000000" pitchFamily="18" charset="-122"/>
              </a:rPr>
              <a:t>发展原因</a:t>
            </a:r>
            <a:endParaRPr lang="en-US" sz="6000" spc="606" dirty="0">
              <a:solidFill>
                <a:schemeClr val="bg1">
                  <a:lumMod val="95000"/>
                </a:schemeClr>
              </a:solidFill>
              <a:latin typeface="思源宋体 CN Heavy" panose="02020900000000000000" pitchFamily="18" charset="-122"/>
              <a:ea typeface="思源宋体 CN Heavy" panose="02020900000000000000" pitchFamily="18" charset="-122"/>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15990">
            <a:off x="1487084" y="3205938"/>
            <a:ext cx="2664037" cy="837961"/>
          </a:xfrm>
          <a:prstGeom prst="rect">
            <a:avLst/>
          </a:prstGeom>
        </p:spPr>
      </p:pic>
      <p:sp>
        <p:nvSpPr>
          <p:cNvPr id="22" name="TextBox 22"/>
          <p:cNvSpPr txBox="1"/>
          <p:nvPr/>
        </p:nvSpPr>
        <p:spPr>
          <a:xfrm>
            <a:off x="886154" y="5274785"/>
            <a:ext cx="3865897" cy="2842983"/>
          </a:xfrm>
          <a:prstGeom prst="rect">
            <a:avLst/>
          </a:prstGeom>
        </p:spPr>
        <p:txBody>
          <a:bodyPr lIns="0" tIns="0" rIns="0" bIns="0" rtlCol="0" anchor="t">
            <a:spAutoFit/>
          </a:bodyPr>
          <a:lstStyle/>
          <a:p>
            <a:pPr algn="ctr">
              <a:lnSpc>
                <a:spcPts val="23325"/>
              </a:lnSpc>
            </a:pPr>
            <a:r>
              <a:rPr lang="en-US" sz="16660">
                <a:solidFill>
                  <a:srgbClr val="7584A4"/>
                </a:solidFill>
                <a:latin typeface="字由点字大字报" panose="00020600040101010101" charset="-122"/>
              </a:rPr>
              <a:t>4</a:t>
            </a:r>
          </a:p>
        </p:txBody>
      </p:sp>
      <p:sp>
        <p:nvSpPr>
          <p:cNvPr id="23" name="TextBox 23"/>
          <p:cNvSpPr txBox="1"/>
          <p:nvPr/>
        </p:nvSpPr>
        <p:spPr>
          <a:xfrm>
            <a:off x="3943051" y="5741510"/>
            <a:ext cx="5010888" cy="702945"/>
          </a:xfrm>
          <a:prstGeom prst="rect">
            <a:avLst/>
          </a:prstGeom>
        </p:spPr>
        <p:txBody>
          <a:bodyPr lIns="0" tIns="0" rIns="0" bIns="0" rtlCol="0" anchor="t">
            <a:spAutoFit/>
          </a:bodyPr>
          <a:lstStyle/>
          <a:p>
            <a:pPr algn="ctr">
              <a:lnSpc>
                <a:spcPts val="5880"/>
              </a:lnSpc>
              <a:spcBef>
                <a:spcPct val="0"/>
              </a:spcBef>
            </a:pPr>
            <a:r>
              <a:rPr lang="en-US" sz="4200">
                <a:solidFill>
                  <a:srgbClr val="153185"/>
                </a:solidFill>
                <a:latin typeface="思源宋体 CN Heavy" panose="02020900000000000000" pitchFamily="18" charset="-122"/>
                <a:ea typeface="思源宋体 CN Heavy" panose="02020900000000000000" pitchFamily="18" charset="-122"/>
              </a:rPr>
              <a:t>人们审美观念的转变</a:t>
            </a:r>
          </a:p>
        </p:txBody>
      </p:sp>
      <p:sp>
        <p:nvSpPr>
          <p:cNvPr id="24" name="TextBox 24"/>
          <p:cNvSpPr txBox="1"/>
          <p:nvPr/>
        </p:nvSpPr>
        <p:spPr>
          <a:xfrm>
            <a:off x="3943051" y="6575101"/>
            <a:ext cx="13180107" cy="495777"/>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思源宋体 CN Medium" panose="02020500000000000000" pitchFamily="18" charset="-122"/>
                <a:ea typeface="思源宋体 CN Medium" panose="02020500000000000000" pitchFamily="18" charset="-122"/>
              </a:rPr>
              <a:t>陶瓷首饰理念的提出，使它开始成为一个新兴的应用方向与学科。</a:t>
            </a:r>
          </a:p>
        </p:txBody>
      </p:sp>
      <p:pic>
        <p:nvPicPr>
          <p:cNvPr id="25" name="Picture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15990">
            <a:off x="1487084" y="6422442"/>
            <a:ext cx="2664037" cy="837961"/>
          </a:xfrm>
          <a:prstGeom prst="rect">
            <a:avLst/>
          </a:prstGeom>
        </p:spPr>
      </p:pic>
      <p:grpSp>
        <p:nvGrpSpPr>
          <p:cNvPr id="26" name="Group 26"/>
          <p:cNvGrpSpPr/>
          <p:nvPr/>
        </p:nvGrpSpPr>
        <p:grpSpPr>
          <a:xfrm>
            <a:off x="0" y="400050"/>
            <a:ext cx="18527071" cy="1536451"/>
            <a:chOff x="0" y="0"/>
            <a:chExt cx="4879558" cy="404662"/>
          </a:xfrm>
        </p:grpSpPr>
        <p:sp>
          <p:nvSpPr>
            <p:cNvPr id="27" name="Freeform 27"/>
            <p:cNvSpPr/>
            <p:nvPr/>
          </p:nvSpPr>
          <p:spPr>
            <a:xfrm>
              <a:off x="0" y="0"/>
              <a:ext cx="4879558" cy="404662"/>
            </a:xfrm>
            <a:custGeom>
              <a:avLst/>
              <a:gdLst/>
              <a:ahLst/>
              <a:cxnLst/>
              <a:rect l="l" t="t" r="r" b="b"/>
              <a:pathLst>
                <a:path w="4879558" h="404662">
                  <a:moveTo>
                    <a:pt x="0" y="0"/>
                  </a:moveTo>
                  <a:lnTo>
                    <a:pt x="4879558" y="0"/>
                  </a:lnTo>
                  <a:lnTo>
                    <a:pt x="4879558" y="404662"/>
                  </a:lnTo>
                  <a:lnTo>
                    <a:pt x="0" y="404662"/>
                  </a:lnTo>
                  <a:close/>
                </a:path>
              </a:pathLst>
            </a:custGeom>
            <a:solidFill>
              <a:srgbClr val="004AAD"/>
            </a:solidFill>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29" name="Picture 2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468526" y="6535328"/>
            <a:ext cx="8236305" cy="3339447"/>
          </a:xfrm>
          <a:prstGeom prst="rect">
            <a:avLst/>
          </a:prstGeom>
        </p:spPr>
      </p:pic>
      <p:sp>
        <p:nvSpPr>
          <p:cNvPr id="31" name="TextBox 31"/>
          <p:cNvSpPr txBox="1"/>
          <p:nvPr/>
        </p:nvSpPr>
        <p:spPr>
          <a:xfrm>
            <a:off x="1028700" y="2088901"/>
            <a:ext cx="3865897" cy="2842983"/>
          </a:xfrm>
          <a:prstGeom prst="rect">
            <a:avLst/>
          </a:prstGeom>
        </p:spPr>
        <p:txBody>
          <a:bodyPr lIns="0" tIns="0" rIns="0" bIns="0" rtlCol="0" anchor="t">
            <a:spAutoFit/>
          </a:bodyPr>
          <a:lstStyle/>
          <a:p>
            <a:pPr algn="ctr">
              <a:lnSpc>
                <a:spcPts val="23325"/>
              </a:lnSpc>
            </a:pPr>
            <a:r>
              <a:rPr lang="en-US" sz="16660">
                <a:solidFill>
                  <a:srgbClr val="7584A4"/>
                </a:solidFill>
                <a:latin typeface="字由点字大字报" panose="00020600040101010101" charset="-122"/>
              </a:rPr>
              <a:t>3</a:t>
            </a:r>
          </a:p>
        </p:txBody>
      </p:sp>
      <p:sp>
        <p:nvSpPr>
          <p:cNvPr id="32" name="TextBox 32"/>
          <p:cNvSpPr txBox="1"/>
          <p:nvPr/>
        </p:nvSpPr>
        <p:spPr>
          <a:xfrm>
            <a:off x="3943051" y="2746230"/>
            <a:ext cx="9339779" cy="702945"/>
          </a:xfrm>
          <a:prstGeom prst="rect">
            <a:avLst/>
          </a:prstGeom>
        </p:spPr>
        <p:txBody>
          <a:bodyPr lIns="0" tIns="0" rIns="0" bIns="0" rtlCol="0" anchor="t">
            <a:spAutoFit/>
          </a:bodyPr>
          <a:lstStyle/>
          <a:p>
            <a:pPr algn="ctr">
              <a:lnSpc>
                <a:spcPts val="5880"/>
              </a:lnSpc>
              <a:spcBef>
                <a:spcPct val="0"/>
              </a:spcBef>
            </a:pPr>
            <a:r>
              <a:rPr lang="en-US" sz="4200">
                <a:solidFill>
                  <a:srgbClr val="153185"/>
                </a:solidFill>
                <a:latin typeface="思源宋体 CN Heavy" panose="02020900000000000000" pitchFamily="18" charset="-122"/>
                <a:ea typeface="思源宋体 CN Heavy" panose="02020900000000000000" pitchFamily="18" charset="-122"/>
              </a:rPr>
              <a:t>现代科技的发展使得陶瓷工艺发展迅速</a:t>
            </a:r>
          </a:p>
        </p:txBody>
      </p:sp>
      <p:sp>
        <p:nvSpPr>
          <p:cNvPr id="33" name="TextBox 33"/>
          <p:cNvSpPr txBox="1"/>
          <p:nvPr/>
        </p:nvSpPr>
        <p:spPr>
          <a:xfrm>
            <a:off x="3943051" y="3600881"/>
            <a:ext cx="13180107" cy="495777"/>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思源宋体 CN Medium" panose="02020500000000000000" pitchFamily="18" charset="-122"/>
                <a:ea typeface="思源宋体 CN Medium" panose="02020500000000000000" pitchFamily="18" charset="-122"/>
              </a:rPr>
              <a:t>主要体现在工艺与材料运用方面，通过现代技术分析与更严格的条件控制。</a:t>
            </a:r>
          </a:p>
        </p:txBody>
      </p:sp>
      <p:sp>
        <p:nvSpPr>
          <p:cNvPr id="34" name="TextBox 31"/>
          <p:cNvSpPr txBox="1"/>
          <p:nvPr/>
        </p:nvSpPr>
        <p:spPr>
          <a:xfrm>
            <a:off x="5226405" y="647700"/>
            <a:ext cx="8549573" cy="1006879"/>
          </a:xfrm>
          <a:prstGeom prst="rect">
            <a:avLst/>
          </a:prstGeom>
        </p:spPr>
        <p:txBody>
          <a:bodyPr lIns="0" tIns="0" rIns="0" bIns="0" rtlCol="0" anchor="t">
            <a:spAutoFit/>
          </a:bodyPr>
          <a:lstStyle/>
          <a:p>
            <a:pPr marL="0" lvl="0" indent="0" algn="ctr">
              <a:lnSpc>
                <a:spcPts val="8400"/>
              </a:lnSpc>
              <a:spcBef>
                <a:spcPct val="0"/>
              </a:spcBef>
            </a:pPr>
            <a:r>
              <a:rPr lang="en-US" sz="6000" spc="606" dirty="0" err="1">
                <a:solidFill>
                  <a:schemeClr val="bg1">
                    <a:lumMod val="95000"/>
                  </a:schemeClr>
                </a:solidFill>
                <a:latin typeface="思源宋体 CN Heavy" panose="02020900000000000000" pitchFamily="18" charset="-122"/>
                <a:ea typeface="思源宋体 CN Heavy" panose="02020900000000000000" pitchFamily="18" charset="-122"/>
              </a:rPr>
              <a:t>陶瓷首饰</a:t>
            </a:r>
            <a:r>
              <a:rPr lang="zh-CN" altLang="en-US" sz="6000" spc="606" dirty="0">
                <a:solidFill>
                  <a:schemeClr val="bg1">
                    <a:lumMod val="95000"/>
                  </a:schemeClr>
                </a:solidFill>
                <a:latin typeface="思源宋体 CN Heavy" panose="02020900000000000000" pitchFamily="18" charset="-122"/>
                <a:ea typeface="思源宋体 CN Heavy" panose="02020900000000000000" pitchFamily="18" charset="-122"/>
              </a:rPr>
              <a:t>发展原因</a:t>
            </a:r>
            <a:endParaRPr lang="en-US" sz="6000" spc="606" dirty="0">
              <a:solidFill>
                <a:schemeClr val="bg1">
                  <a:lumMod val="95000"/>
                </a:schemeClr>
              </a:solidFill>
              <a:latin typeface="思源宋体 CN Heavy" panose="02020900000000000000" pitchFamily="18" charset="-122"/>
              <a:ea typeface="思源宋体 CN Heavy" panose="02020900000000000000" pitchFamily="18" charset="-122"/>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5"/>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6"/>
          <a:srcRect/>
          <a:stretch>
            <a:fillRect/>
          </a:stretch>
        </p:blipFill>
        <p:spPr>
          <a:xfrm>
            <a:off x="321792" y="6897778"/>
            <a:ext cx="3892554" cy="2379572"/>
          </a:xfrm>
          <a:prstGeom prst="rect">
            <a:avLst/>
          </a:prstGeom>
        </p:spPr>
      </p:pic>
      <p:sp>
        <p:nvSpPr>
          <p:cNvPr id="7" name="TextBox 7"/>
          <p:cNvSpPr txBox="1"/>
          <p:nvPr/>
        </p:nvSpPr>
        <p:spPr>
          <a:xfrm>
            <a:off x="8229600" y="2673905"/>
            <a:ext cx="1981200" cy="1478995"/>
          </a:xfrm>
          <a:prstGeom prst="rect">
            <a:avLst/>
          </a:prstGeom>
        </p:spPr>
        <p:txBody>
          <a:bodyPr wrap="square" lIns="0" tIns="0" rIns="0" bIns="0" rtlCol="0" anchor="t">
            <a:spAutoFit/>
          </a:bodyPr>
          <a:lstStyle/>
          <a:p>
            <a:pPr algn="ctr">
              <a:lnSpc>
                <a:spcPts val="13700"/>
              </a:lnSpc>
            </a:pPr>
            <a:r>
              <a:rPr lang="en-US" sz="9785" spc="1418" dirty="0">
                <a:solidFill>
                  <a:srgbClr val="000000"/>
                </a:solidFill>
                <a:latin typeface="康熙字典體" pitchFamily="2" charset="-120"/>
                <a:ea typeface="康熙字典體" pitchFamily="2" charset="-120"/>
              </a:rPr>
              <a:t>03</a:t>
            </a:r>
          </a:p>
        </p:txBody>
      </p:sp>
      <p:sp>
        <p:nvSpPr>
          <p:cNvPr id="8" name="TextBox 8"/>
          <p:cNvSpPr txBox="1"/>
          <p:nvPr/>
        </p:nvSpPr>
        <p:spPr>
          <a:xfrm>
            <a:off x="5612701" y="5364114"/>
            <a:ext cx="7062599" cy="1209114"/>
          </a:xfrm>
          <a:prstGeom prst="rect">
            <a:avLst/>
          </a:prstGeom>
        </p:spPr>
        <p:txBody>
          <a:bodyPr lIns="0" tIns="0" rIns="0" bIns="0" rtlCol="0" anchor="t">
            <a:spAutoFit/>
          </a:bodyPr>
          <a:lstStyle/>
          <a:p>
            <a:pPr marL="0" lvl="0" indent="0" algn="ctr">
              <a:lnSpc>
                <a:spcPts val="11200"/>
              </a:lnSpc>
              <a:spcBef>
                <a:spcPct val="0"/>
              </a:spcBef>
            </a:pPr>
            <a:r>
              <a:rPr lang="en-US" sz="8000" spc="808">
                <a:solidFill>
                  <a:srgbClr val="000000"/>
                </a:solidFill>
                <a:latin typeface="康熙字典體" pitchFamily="2" charset="-120"/>
                <a:ea typeface="康熙字典體" pitchFamily="2" charset="-120"/>
              </a:rPr>
              <a:t>种类</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5">
                <a:solidFill>
                  <a:srgbClr val="000000">
                    <a:alpha val="60000"/>
                  </a:srgbClr>
                </a:solidFill>
                <a:latin typeface="Arimo" panose="020B0604020202020204"/>
              </a:rPr>
              <a:t>SPECIES</a:t>
            </a:r>
          </a:p>
        </p:txBody>
      </p:sp>
      <p:pic>
        <p:nvPicPr>
          <p:cNvPr id="10" name="Picture 10"/>
          <p:cNvPicPr>
            <a:picLocks noChangeAspect="1"/>
          </p:cNvPicPr>
          <p:nvPr/>
        </p:nvPicPr>
        <p:blipFill>
          <a:blip r:embed="rId7" cstate="print">
            <a:extLst>
              <a:ext uri="{28A0092B-C50C-407E-A947-70E740481C1C}">
                <a14:useLocalDpi xmlns:a14="http://schemas.microsoft.com/office/drawing/2010/main" val="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4" cstate="print">
            <a:extLst>
              <a:ext uri="{28A0092B-C50C-407E-A947-70E740481C1C}">
                <a14:useLocalDpi xmlns:a14="http://schemas.microsoft.com/office/drawing/2010/main" val="0"/>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432580" y="5143500"/>
            <a:ext cx="507854" cy="505538"/>
          </a:xfrm>
          <a:prstGeom prst="rect">
            <a:avLst/>
          </a:prstGeom>
        </p:spPr>
      </p:pic>
      <p:pic>
        <p:nvPicPr>
          <p:cNvPr id="23" name="Picture 23"/>
          <p:cNvPicPr>
            <a:picLocks noChangeAspect="1"/>
          </p:cNvPicPr>
          <p:nvPr/>
        </p:nvPicPr>
        <p:blipFill>
          <a:blip r:embed="rId6"/>
          <a:srcRect/>
          <a:stretch>
            <a:fillRect/>
          </a:stretch>
        </p:blipFill>
        <p:spPr>
          <a:xfrm>
            <a:off x="4472490" y="3993619"/>
            <a:ext cx="5539121" cy="4745679"/>
          </a:xfrm>
          <a:prstGeom prst="rect">
            <a:avLst/>
          </a:prstGeom>
        </p:spPr>
      </p:pic>
      <p:pic>
        <p:nvPicPr>
          <p:cNvPr id="24" name="Picture 24"/>
          <p:cNvPicPr>
            <a:picLocks noChangeAspect="1"/>
          </p:cNvPicPr>
          <p:nvPr/>
        </p:nvPicPr>
        <p:blipFill>
          <a:blip r:embed="rId7"/>
          <a:srcRect/>
          <a:stretch>
            <a:fillRect/>
          </a:stretch>
        </p:blipFill>
        <p:spPr>
          <a:xfrm>
            <a:off x="10409866" y="3993619"/>
            <a:ext cx="6849434" cy="4745679"/>
          </a:xfrm>
          <a:prstGeom prst="rect">
            <a:avLst/>
          </a:prstGeom>
        </p:spPr>
      </p:pic>
      <p:grpSp>
        <p:nvGrpSpPr>
          <p:cNvPr id="25" name="Group 25"/>
          <p:cNvGrpSpPr/>
          <p:nvPr/>
        </p:nvGrpSpPr>
        <p:grpSpPr>
          <a:xfrm>
            <a:off x="712761" y="1158611"/>
            <a:ext cx="3359679" cy="6958702"/>
            <a:chOff x="0" y="0"/>
            <a:chExt cx="4479572" cy="9278269"/>
          </a:xfrm>
        </p:grpSpPr>
        <p:sp>
          <p:nvSpPr>
            <p:cNvPr id="26" name="TextBox 26"/>
            <p:cNvSpPr txBox="1"/>
            <p:nvPr/>
          </p:nvSpPr>
          <p:spPr>
            <a:xfrm>
              <a:off x="1072977" y="5585242"/>
              <a:ext cx="2850958" cy="3693028"/>
            </a:xfrm>
            <a:prstGeom prst="rect">
              <a:avLst/>
            </a:prstGeom>
          </p:spPr>
          <p:txBody>
            <a:bodyPr lIns="0" tIns="0" rIns="0" bIns="0" rtlCol="0" anchor="t">
              <a:spAutoFit/>
            </a:bodyPr>
            <a:lstStyle/>
            <a:p>
              <a:pPr algn="ctr">
                <a:lnSpc>
                  <a:spcPts val="23290"/>
                </a:lnSpc>
                <a:spcBef>
                  <a:spcPct val="0"/>
                </a:spcBef>
              </a:pPr>
              <a:r>
                <a:rPr lang="en-US" sz="16635">
                  <a:solidFill>
                    <a:srgbClr val="54524D"/>
                  </a:solidFill>
                  <a:latin typeface="思源宋体 CN Heavy" panose="02020900000000000000" pitchFamily="18" charset="-122"/>
                  <a:ea typeface="思源宋体 CN Heavy" panose="02020900000000000000" pitchFamily="18" charset="-122"/>
                </a:rPr>
                <a:t>饰</a:t>
              </a:r>
            </a:p>
          </p:txBody>
        </p:sp>
        <p:sp>
          <p:nvSpPr>
            <p:cNvPr id="27" name="TextBox 27"/>
            <p:cNvSpPr txBox="1"/>
            <p:nvPr/>
          </p:nvSpPr>
          <p:spPr>
            <a:xfrm>
              <a:off x="732437" y="-295275"/>
              <a:ext cx="3038605" cy="3451343"/>
            </a:xfrm>
            <a:prstGeom prst="rect">
              <a:avLst/>
            </a:prstGeom>
          </p:spPr>
          <p:txBody>
            <a:bodyPr lIns="0" tIns="0" rIns="0" bIns="0" rtlCol="0" anchor="t">
              <a:spAutoFit/>
            </a:bodyPr>
            <a:lstStyle/>
            <a:p>
              <a:pPr algn="ctr">
                <a:lnSpc>
                  <a:spcPts val="21770"/>
                </a:lnSpc>
                <a:spcBef>
                  <a:spcPct val="0"/>
                </a:spcBef>
              </a:pPr>
              <a:r>
                <a:rPr lang="en-US" sz="15550">
                  <a:solidFill>
                    <a:srgbClr val="54524D"/>
                  </a:solidFill>
                  <a:latin typeface="思源宋体 CN Heavy" panose="02020900000000000000" pitchFamily="18" charset="-122"/>
                  <a:ea typeface="思源宋体 CN Heavy" panose="02020900000000000000" pitchFamily="18" charset="-122"/>
                </a:rPr>
                <a:t>硬</a:t>
              </a:r>
            </a:p>
          </p:txBody>
        </p:sp>
        <p:sp>
          <p:nvSpPr>
            <p:cNvPr id="28" name="TextBox 28"/>
            <p:cNvSpPr txBox="1"/>
            <p:nvPr/>
          </p:nvSpPr>
          <p:spPr>
            <a:xfrm>
              <a:off x="0" y="2243420"/>
              <a:ext cx="2251740" cy="3067110"/>
            </a:xfrm>
            <a:prstGeom prst="rect">
              <a:avLst/>
            </a:prstGeom>
          </p:spPr>
          <p:txBody>
            <a:bodyPr lIns="0" tIns="0" rIns="0" bIns="0" rtlCol="0" anchor="t">
              <a:spAutoFit/>
            </a:bodyPr>
            <a:lstStyle/>
            <a:p>
              <a:pPr algn="ctr">
                <a:lnSpc>
                  <a:spcPts val="19320"/>
                </a:lnSpc>
                <a:spcBef>
                  <a:spcPct val="0"/>
                </a:spcBef>
              </a:pPr>
              <a:r>
                <a:rPr lang="en-US" sz="13800">
                  <a:solidFill>
                    <a:srgbClr val="54524D"/>
                  </a:solidFill>
                  <a:latin typeface="思源宋体 CN Heavy" panose="02020900000000000000" pitchFamily="18" charset="-122"/>
                  <a:ea typeface="思源宋体 CN Heavy" panose="02020900000000000000" pitchFamily="18" charset="-122"/>
                </a:rPr>
                <a:t>陶</a:t>
              </a:r>
            </a:p>
          </p:txBody>
        </p:sp>
        <p:sp>
          <p:nvSpPr>
            <p:cNvPr id="29" name="TextBox 29"/>
            <p:cNvSpPr txBox="1"/>
            <p:nvPr/>
          </p:nvSpPr>
          <p:spPr>
            <a:xfrm>
              <a:off x="1927303" y="3001021"/>
              <a:ext cx="2552269" cy="3394686"/>
            </a:xfrm>
            <a:prstGeom prst="rect">
              <a:avLst/>
            </a:prstGeom>
          </p:spPr>
          <p:txBody>
            <a:bodyPr lIns="0" tIns="0" rIns="0" bIns="0" rtlCol="0" anchor="t">
              <a:spAutoFit/>
            </a:bodyPr>
            <a:lstStyle/>
            <a:p>
              <a:pPr algn="ctr">
                <a:lnSpc>
                  <a:spcPts val="21435"/>
                </a:lnSpc>
                <a:spcBef>
                  <a:spcPct val="0"/>
                </a:spcBef>
              </a:pPr>
              <a:r>
                <a:rPr lang="en-US" sz="15310">
                  <a:solidFill>
                    <a:srgbClr val="54524D"/>
                  </a:solidFill>
                  <a:latin typeface="思源宋体 CN Heavy" panose="02020900000000000000" pitchFamily="18" charset="-122"/>
                  <a:ea typeface="思源宋体 CN Heavy" panose="02020900000000000000" pitchFamily="18" charset="-122"/>
                </a:rPr>
                <a:t>首</a:t>
              </a:r>
            </a:p>
          </p:txBody>
        </p:sp>
      </p:grpSp>
      <p:sp>
        <p:nvSpPr>
          <p:cNvPr id="30" name="TextBox 30"/>
          <p:cNvSpPr txBox="1"/>
          <p:nvPr/>
        </p:nvSpPr>
        <p:spPr>
          <a:xfrm>
            <a:off x="4501873" y="1042137"/>
            <a:ext cx="12757427" cy="2646682"/>
          </a:xfrm>
          <a:prstGeom prst="rect">
            <a:avLst/>
          </a:prstGeom>
        </p:spPr>
        <p:txBody>
          <a:bodyPr lIns="0" tIns="0" rIns="0" bIns="0" rtlCol="0" anchor="t">
            <a:spAutoFit/>
          </a:bodyPr>
          <a:lstStyle/>
          <a:p>
            <a:pPr>
              <a:lnSpc>
                <a:spcPts val="5320"/>
              </a:lnSpc>
              <a:spcBef>
                <a:spcPct val="0"/>
              </a:spcBef>
            </a:pPr>
            <a:r>
              <a:rPr lang="en-US" sz="3800">
                <a:solidFill>
                  <a:srgbClr val="54524D"/>
                </a:solidFill>
                <a:latin typeface="思源宋体 CN Medium" panose="02020500000000000000" pitchFamily="18" charset="-122"/>
                <a:ea typeface="思源宋体 CN Medium" panose="02020500000000000000" pitchFamily="18" charset="-122"/>
              </a:rPr>
              <a:t>陶质首饰是用陶土作坯，手工或其他方法做成坯件，经过焙烧硬化制出的首饰。陶质首饰一般表面无釉，有较强的吸水性，粗朴、自然，表面多装饰以夸张、粗犷的纹饰，符合人们追求原始、古朴的个性。</a:t>
            </a: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4" cstate="print">
            <a:extLst>
              <a:ext uri="{28A0092B-C50C-407E-A947-70E740481C1C}">
                <a14:useLocalDpi xmlns:a14="http://schemas.microsoft.com/office/drawing/2010/main" val="0"/>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2468973" y="1344045"/>
            <a:ext cx="507854" cy="505538"/>
          </a:xfrm>
          <a:prstGeom prst="rect">
            <a:avLst/>
          </a:prstGeom>
        </p:spPr>
      </p:pic>
      <p:pic>
        <p:nvPicPr>
          <p:cNvPr id="23" name="Picture 23"/>
          <p:cNvPicPr>
            <a:picLocks noChangeAspect="1"/>
          </p:cNvPicPr>
          <p:nvPr/>
        </p:nvPicPr>
        <p:blipFill>
          <a:blip r:embed="rId6"/>
          <a:srcRect/>
          <a:stretch>
            <a:fillRect/>
          </a:stretch>
        </p:blipFill>
        <p:spPr>
          <a:xfrm>
            <a:off x="10120947" y="2299319"/>
            <a:ext cx="7138353" cy="5495254"/>
          </a:xfrm>
          <a:prstGeom prst="rect">
            <a:avLst/>
          </a:prstGeom>
        </p:spPr>
      </p:pic>
      <p:grpSp>
        <p:nvGrpSpPr>
          <p:cNvPr id="24" name="Group 24"/>
          <p:cNvGrpSpPr/>
          <p:nvPr/>
        </p:nvGrpSpPr>
        <p:grpSpPr>
          <a:xfrm>
            <a:off x="774773" y="854171"/>
            <a:ext cx="7924555" cy="2890297"/>
            <a:chOff x="0" y="0"/>
            <a:chExt cx="10566074" cy="3853730"/>
          </a:xfrm>
        </p:grpSpPr>
        <p:sp>
          <p:nvSpPr>
            <p:cNvPr id="25" name="TextBox 25"/>
            <p:cNvSpPr txBox="1"/>
            <p:nvPr/>
          </p:nvSpPr>
          <p:spPr>
            <a:xfrm>
              <a:off x="0" y="650358"/>
              <a:ext cx="3497105" cy="3203372"/>
            </a:xfrm>
            <a:prstGeom prst="rect">
              <a:avLst/>
            </a:prstGeom>
          </p:spPr>
          <p:txBody>
            <a:bodyPr lIns="0" tIns="0" rIns="0" bIns="0" rtlCol="0" anchor="t">
              <a:spAutoFit/>
            </a:bodyPr>
            <a:lstStyle/>
            <a:p>
              <a:pPr algn="ctr">
                <a:lnSpc>
                  <a:spcPts val="20220"/>
                </a:lnSpc>
              </a:pPr>
              <a:r>
                <a:rPr lang="en-US" sz="14445">
                  <a:solidFill>
                    <a:srgbClr val="47443A"/>
                  </a:solidFill>
                  <a:latin typeface="思源宋体 CN Heavy" panose="02020900000000000000" pitchFamily="18" charset="-122"/>
                  <a:ea typeface="思源宋体 CN Heavy" panose="02020900000000000000" pitchFamily="18" charset="-122"/>
                </a:rPr>
                <a:t>软</a:t>
              </a:r>
            </a:p>
          </p:txBody>
        </p:sp>
        <p:sp>
          <p:nvSpPr>
            <p:cNvPr id="26" name="TextBox 26"/>
            <p:cNvSpPr txBox="1"/>
            <p:nvPr/>
          </p:nvSpPr>
          <p:spPr>
            <a:xfrm>
              <a:off x="2174719" y="226933"/>
              <a:ext cx="3953400" cy="2871259"/>
            </a:xfrm>
            <a:prstGeom prst="rect">
              <a:avLst/>
            </a:prstGeom>
          </p:spPr>
          <p:txBody>
            <a:bodyPr lIns="0" tIns="0" rIns="0" bIns="0" rtlCol="0" anchor="t">
              <a:spAutoFit/>
            </a:bodyPr>
            <a:lstStyle/>
            <a:p>
              <a:pPr algn="ctr">
                <a:lnSpc>
                  <a:spcPts val="18200"/>
                </a:lnSpc>
              </a:pPr>
              <a:r>
                <a:rPr lang="en-US" sz="13000">
                  <a:solidFill>
                    <a:srgbClr val="47443A"/>
                  </a:solidFill>
                  <a:latin typeface="思源宋体 CN Heavy" panose="02020900000000000000" pitchFamily="18" charset="-122"/>
                  <a:ea typeface="思源宋体 CN Heavy" panose="02020900000000000000" pitchFamily="18" charset="-122"/>
                </a:rPr>
                <a:t>陶</a:t>
              </a:r>
            </a:p>
          </p:txBody>
        </p:sp>
        <p:sp>
          <p:nvSpPr>
            <p:cNvPr id="27" name="TextBox 27"/>
            <p:cNvSpPr txBox="1"/>
            <p:nvPr/>
          </p:nvSpPr>
          <p:spPr>
            <a:xfrm>
              <a:off x="4930331" y="521665"/>
              <a:ext cx="3007072" cy="3319950"/>
            </a:xfrm>
            <a:prstGeom prst="rect">
              <a:avLst/>
            </a:prstGeom>
          </p:spPr>
          <p:txBody>
            <a:bodyPr lIns="0" tIns="0" rIns="0" bIns="0" rtlCol="0" anchor="t">
              <a:spAutoFit/>
            </a:bodyPr>
            <a:lstStyle/>
            <a:p>
              <a:pPr algn="ctr">
                <a:lnSpc>
                  <a:spcPts val="20915"/>
                </a:lnSpc>
              </a:pPr>
              <a:r>
                <a:rPr lang="en-US" sz="14940" dirty="0">
                  <a:solidFill>
                    <a:srgbClr val="47443A"/>
                  </a:solidFill>
                  <a:latin typeface="思源宋体 CN Heavy" panose="02020900000000000000" pitchFamily="18" charset="-122"/>
                  <a:ea typeface="思源宋体 CN Heavy" panose="02020900000000000000" pitchFamily="18" charset="-122"/>
                </a:rPr>
                <a:t>首</a:t>
              </a:r>
            </a:p>
          </p:txBody>
        </p:sp>
        <p:sp>
          <p:nvSpPr>
            <p:cNvPr id="28" name="TextBox 28"/>
            <p:cNvSpPr txBox="1"/>
            <p:nvPr/>
          </p:nvSpPr>
          <p:spPr>
            <a:xfrm>
              <a:off x="7193699" y="-314325"/>
              <a:ext cx="3372374" cy="3612337"/>
            </a:xfrm>
            <a:prstGeom prst="rect">
              <a:avLst/>
            </a:prstGeom>
          </p:spPr>
          <p:txBody>
            <a:bodyPr lIns="0" tIns="0" rIns="0" bIns="0" rtlCol="0" anchor="t">
              <a:spAutoFit/>
            </a:bodyPr>
            <a:lstStyle/>
            <a:p>
              <a:pPr algn="ctr">
                <a:lnSpc>
                  <a:spcPts val="22740"/>
                </a:lnSpc>
              </a:pPr>
              <a:r>
                <a:rPr lang="en-US" sz="16240">
                  <a:solidFill>
                    <a:srgbClr val="47443A"/>
                  </a:solidFill>
                  <a:latin typeface="思源宋体 CN Heavy" panose="02020900000000000000" pitchFamily="18" charset="-122"/>
                  <a:ea typeface="思源宋体 CN Heavy" panose="02020900000000000000" pitchFamily="18" charset="-122"/>
                </a:rPr>
                <a:t>饰</a:t>
              </a:r>
            </a:p>
          </p:txBody>
        </p:sp>
      </p:grpSp>
      <p:sp>
        <p:nvSpPr>
          <p:cNvPr id="29" name="TextBox 29"/>
          <p:cNvSpPr txBox="1"/>
          <p:nvPr/>
        </p:nvSpPr>
        <p:spPr>
          <a:xfrm>
            <a:off x="1028700" y="4022193"/>
            <a:ext cx="8980664" cy="4704108"/>
          </a:xfrm>
          <a:prstGeom prst="rect">
            <a:avLst/>
          </a:prstGeom>
        </p:spPr>
        <p:txBody>
          <a:bodyPr wrap="square" lIns="0" tIns="0" rIns="0" bIns="0" rtlCol="0" anchor="t">
            <a:spAutoFit/>
          </a:bodyPr>
          <a:lstStyle/>
          <a:p>
            <a:pPr>
              <a:lnSpc>
                <a:spcPts val="5320"/>
              </a:lnSpc>
              <a:spcBef>
                <a:spcPct val="0"/>
              </a:spcBef>
            </a:pPr>
            <a:r>
              <a:rPr lang="en-US" sz="3800" dirty="0" err="1">
                <a:solidFill>
                  <a:srgbClr val="47443A"/>
                </a:solidFill>
                <a:latin typeface="思源宋体 CN Medium" panose="02020500000000000000" pitchFamily="18" charset="-122"/>
                <a:ea typeface="思源宋体 CN Medium" panose="02020500000000000000" pitchFamily="18" charset="-122"/>
              </a:rPr>
              <a:t>软陶首饰（modeling</a:t>
            </a:r>
            <a:r>
              <a:rPr lang="en-US" sz="3800" dirty="0">
                <a:solidFill>
                  <a:srgbClr val="47443A"/>
                </a:solidFill>
                <a:latin typeface="思源宋体 CN Medium" panose="02020500000000000000" pitchFamily="18" charset="-122"/>
                <a:ea typeface="思源宋体 CN Medium" panose="02020500000000000000" pitchFamily="18" charset="-122"/>
              </a:rPr>
              <a:t> clay）是用软陶制作，烤箱低温烧制的首饰，它色彩丰富，可塑性高，烧制后颜色自然，可以与金属、玻璃、木头等材质结合设计，软陶首饰的优势就是材料方便，容易烧制，可以随心所欲的设计制作，因此在出现很短的一段时间之后就成为DIY族的最爱。</a:t>
            </a: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4" cstate="print">
            <a:extLst>
              <a:ext uri="{28A0092B-C50C-407E-A947-70E740481C1C}">
                <a14:useLocalDpi xmlns:a14="http://schemas.microsoft.com/office/drawing/2010/main" val="0"/>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6533495" y="3312944"/>
            <a:ext cx="507854" cy="505538"/>
          </a:xfrm>
          <a:prstGeom prst="rect">
            <a:avLst/>
          </a:prstGeom>
        </p:spPr>
      </p:pic>
      <p:pic>
        <p:nvPicPr>
          <p:cNvPr id="23" name="Picture 23"/>
          <p:cNvPicPr>
            <a:picLocks noChangeAspect="1"/>
          </p:cNvPicPr>
          <p:nvPr/>
        </p:nvPicPr>
        <p:blipFill>
          <a:blip r:embed="rId6"/>
          <a:srcRect l="8077" r="8077"/>
          <a:stretch>
            <a:fillRect/>
          </a:stretch>
        </p:blipFill>
        <p:spPr>
          <a:xfrm>
            <a:off x="7348039" y="2419787"/>
            <a:ext cx="6454114" cy="5716656"/>
          </a:xfrm>
          <a:prstGeom prst="rect">
            <a:avLst/>
          </a:prstGeom>
        </p:spPr>
      </p:pic>
      <p:grpSp>
        <p:nvGrpSpPr>
          <p:cNvPr id="24" name="Group 24"/>
          <p:cNvGrpSpPr/>
          <p:nvPr/>
        </p:nvGrpSpPr>
        <p:grpSpPr>
          <a:xfrm>
            <a:off x="13899621" y="1177741"/>
            <a:ext cx="3359679" cy="6958702"/>
            <a:chOff x="0" y="0"/>
            <a:chExt cx="4479572" cy="9278269"/>
          </a:xfrm>
        </p:grpSpPr>
        <p:sp>
          <p:nvSpPr>
            <p:cNvPr id="25" name="TextBox 25"/>
            <p:cNvSpPr txBox="1"/>
            <p:nvPr/>
          </p:nvSpPr>
          <p:spPr>
            <a:xfrm>
              <a:off x="1072977" y="5585242"/>
              <a:ext cx="2850958" cy="3693028"/>
            </a:xfrm>
            <a:prstGeom prst="rect">
              <a:avLst/>
            </a:prstGeom>
          </p:spPr>
          <p:txBody>
            <a:bodyPr lIns="0" tIns="0" rIns="0" bIns="0" rtlCol="0" anchor="t">
              <a:spAutoFit/>
            </a:bodyPr>
            <a:lstStyle/>
            <a:p>
              <a:pPr algn="ctr">
                <a:lnSpc>
                  <a:spcPts val="23290"/>
                </a:lnSpc>
                <a:spcBef>
                  <a:spcPct val="0"/>
                </a:spcBef>
              </a:pPr>
              <a:r>
                <a:rPr lang="en-US" sz="16635">
                  <a:solidFill>
                    <a:srgbClr val="54524D"/>
                  </a:solidFill>
                  <a:latin typeface="思源宋体 CN Heavy" panose="02020900000000000000" pitchFamily="18" charset="-122"/>
                  <a:ea typeface="思源宋体 CN Heavy" panose="02020900000000000000" pitchFamily="18" charset="-122"/>
                </a:rPr>
                <a:t>饰</a:t>
              </a:r>
            </a:p>
          </p:txBody>
        </p:sp>
        <p:sp>
          <p:nvSpPr>
            <p:cNvPr id="26" name="TextBox 26"/>
            <p:cNvSpPr txBox="1"/>
            <p:nvPr/>
          </p:nvSpPr>
          <p:spPr>
            <a:xfrm>
              <a:off x="732437" y="-295275"/>
              <a:ext cx="3038605" cy="3451343"/>
            </a:xfrm>
            <a:prstGeom prst="rect">
              <a:avLst/>
            </a:prstGeom>
          </p:spPr>
          <p:txBody>
            <a:bodyPr lIns="0" tIns="0" rIns="0" bIns="0" rtlCol="0" anchor="t">
              <a:spAutoFit/>
            </a:bodyPr>
            <a:lstStyle/>
            <a:p>
              <a:pPr algn="ctr">
                <a:lnSpc>
                  <a:spcPts val="21770"/>
                </a:lnSpc>
                <a:spcBef>
                  <a:spcPct val="0"/>
                </a:spcBef>
              </a:pPr>
              <a:r>
                <a:rPr lang="en-US" sz="15550">
                  <a:solidFill>
                    <a:srgbClr val="54524D"/>
                  </a:solidFill>
                  <a:latin typeface="思源宋体 CN Heavy" panose="02020900000000000000" pitchFamily="18" charset="-122"/>
                  <a:ea typeface="思源宋体 CN Heavy" panose="02020900000000000000" pitchFamily="18" charset="-122"/>
                </a:rPr>
                <a:t>瓷</a:t>
              </a:r>
            </a:p>
          </p:txBody>
        </p:sp>
        <p:sp>
          <p:nvSpPr>
            <p:cNvPr id="27" name="TextBox 27"/>
            <p:cNvSpPr txBox="1"/>
            <p:nvPr/>
          </p:nvSpPr>
          <p:spPr>
            <a:xfrm>
              <a:off x="0" y="2243420"/>
              <a:ext cx="2251740" cy="3067110"/>
            </a:xfrm>
            <a:prstGeom prst="rect">
              <a:avLst/>
            </a:prstGeom>
          </p:spPr>
          <p:txBody>
            <a:bodyPr lIns="0" tIns="0" rIns="0" bIns="0" rtlCol="0" anchor="t">
              <a:spAutoFit/>
            </a:bodyPr>
            <a:lstStyle/>
            <a:p>
              <a:pPr algn="ctr">
                <a:lnSpc>
                  <a:spcPts val="19320"/>
                </a:lnSpc>
                <a:spcBef>
                  <a:spcPct val="0"/>
                </a:spcBef>
              </a:pPr>
              <a:r>
                <a:rPr lang="en-US" sz="13800">
                  <a:solidFill>
                    <a:srgbClr val="54524D"/>
                  </a:solidFill>
                  <a:latin typeface="思源宋体 CN Heavy" panose="02020900000000000000" pitchFamily="18" charset="-122"/>
                  <a:ea typeface="思源宋体 CN Heavy" panose="02020900000000000000" pitchFamily="18" charset="-122"/>
                </a:rPr>
                <a:t>质</a:t>
              </a:r>
            </a:p>
          </p:txBody>
        </p:sp>
        <p:sp>
          <p:nvSpPr>
            <p:cNvPr id="28" name="TextBox 28"/>
            <p:cNvSpPr txBox="1"/>
            <p:nvPr/>
          </p:nvSpPr>
          <p:spPr>
            <a:xfrm>
              <a:off x="1927303" y="3001021"/>
              <a:ext cx="2552269" cy="3394686"/>
            </a:xfrm>
            <a:prstGeom prst="rect">
              <a:avLst/>
            </a:prstGeom>
          </p:spPr>
          <p:txBody>
            <a:bodyPr lIns="0" tIns="0" rIns="0" bIns="0" rtlCol="0" anchor="t">
              <a:spAutoFit/>
            </a:bodyPr>
            <a:lstStyle/>
            <a:p>
              <a:pPr algn="ctr">
                <a:lnSpc>
                  <a:spcPts val="21435"/>
                </a:lnSpc>
                <a:spcBef>
                  <a:spcPct val="0"/>
                </a:spcBef>
              </a:pPr>
              <a:r>
                <a:rPr lang="en-US" sz="15310">
                  <a:solidFill>
                    <a:srgbClr val="54524D"/>
                  </a:solidFill>
                  <a:latin typeface="思源宋体 CN Heavy" panose="02020900000000000000" pitchFamily="18" charset="-122"/>
                  <a:ea typeface="思源宋体 CN Heavy" panose="02020900000000000000" pitchFamily="18" charset="-122"/>
                </a:rPr>
                <a:t>首</a:t>
              </a:r>
            </a:p>
          </p:txBody>
        </p:sp>
      </p:grpSp>
      <p:grpSp>
        <p:nvGrpSpPr>
          <p:cNvPr id="29" name="Group 29"/>
          <p:cNvGrpSpPr/>
          <p:nvPr/>
        </p:nvGrpSpPr>
        <p:grpSpPr>
          <a:xfrm>
            <a:off x="-3349998" y="649214"/>
            <a:ext cx="10495296" cy="8015757"/>
            <a:chOff x="0" y="0"/>
            <a:chExt cx="13993728" cy="10687676"/>
          </a:xfrm>
        </p:grpSpPr>
        <p:pic>
          <p:nvPicPr>
            <p:cNvPr id="30" name="Picture 30"/>
            <p:cNvPicPr>
              <a:picLocks noChangeAspect="1"/>
            </p:cNvPicPr>
            <p:nvPr/>
          </p:nvPicPr>
          <p:blipFill>
            <a:blip r:embed="rId7">
              <a:alphaModFix amt="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1131475" cy="2222541"/>
            </a:xfrm>
            <a:prstGeom prst="rect">
              <a:avLst/>
            </a:prstGeom>
          </p:spPr>
        </p:pic>
        <p:sp>
          <p:nvSpPr>
            <p:cNvPr id="31" name="TextBox 31"/>
            <p:cNvSpPr txBox="1"/>
            <p:nvPr/>
          </p:nvSpPr>
          <p:spPr>
            <a:xfrm>
              <a:off x="6743880" y="1360165"/>
              <a:ext cx="7249848" cy="9327511"/>
            </a:xfrm>
            <a:prstGeom prst="rect">
              <a:avLst/>
            </a:prstGeom>
          </p:spPr>
          <p:txBody>
            <a:bodyPr vert="eaVert" wrap="square" lIns="0" tIns="0" rIns="0" bIns="0" rtlCol="0" anchor="t">
              <a:spAutoFit/>
            </a:bodyPr>
            <a:lstStyle/>
            <a:p>
              <a:pPr>
                <a:lnSpc>
                  <a:spcPts val="5320"/>
                </a:lnSpc>
              </a:pPr>
              <a:r>
                <a:rPr lang="en-US" sz="3800" dirty="0">
                  <a:solidFill>
                    <a:srgbClr val="000000"/>
                  </a:solidFill>
                  <a:latin typeface="思源宋体 CN Medium" panose="02020500000000000000" pitchFamily="18" charset="-122"/>
                  <a:ea typeface="思源宋体 CN Medium" panose="02020500000000000000" pitchFamily="18" charset="-122"/>
                </a:rPr>
                <a:t> 瓷质首饰是以瓷土为原料，经过做坯、施釉、入窑焙烧制成的首饰。致密坚硬，扣之能发出清脆的铿锵之声，表面有一层玻璃质透明釉，坯体致密，瓷质细腻光滑，基本不吸水。瓷质首饰给人以晶莹、温润的印象，佩戴在身上可与珠光宝气的宝玉石媲美。</a:t>
              </a:r>
            </a:p>
          </p:txBody>
        </p:sp>
      </p:gr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4" cstate="print">
            <a:extLst>
              <a:ext uri="{28A0092B-C50C-407E-A947-70E740481C1C}">
                <a14:useLocalDpi xmlns:a14="http://schemas.microsoft.com/office/drawing/2010/main" val="0"/>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924513" y="7934427"/>
            <a:ext cx="507854" cy="505538"/>
          </a:xfrm>
          <a:prstGeom prst="rect">
            <a:avLst/>
          </a:prstGeom>
        </p:spPr>
      </p:pic>
      <p:pic>
        <p:nvPicPr>
          <p:cNvPr id="23" name="Picture 23"/>
          <p:cNvPicPr>
            <a:picLocks noChangeAspect="1"/>
          </p:cNvPicPr>
          <p:nvPr/>
        </p:nvPicPr>
        <p:blipFill>
          <a:blip r:embed="rId6"/>
          <a:srcRect l="2681" r="4094"/>
          <a:stretch>
            <a:fillRect/>
          </a:stretch>
        </p:blipFill>
        <p:spPr>
          <a:xfrm>
            <a:off x="1028700" y="2029155"/>
            <a:ext cx="7837868" cy="5758874"/>
          </a:xfrm>
          <a:prstGeom prst="rect">
            <a:avLst/>
          </a:prstGeom>
        </p:spPr>
      </p:pic>
      <p:grpSp>
        <p:nvGrpSpPr>
          <p:cNvPr id="24" name="Group 24"/>
          <p:cNvGrpSpPr/>
          <p:nvPr/>
        </p:nvGrpSpPr>
        <p:grpSpPr>
          <a:xfrm>
            <a:off x="9334745" y="5549669"/>
            <a:ext cx="7924555" cy="2890297"/>
            <a:chOff x="0" y="0"/>
            <a:chExt cx="10566074" cy="3853730"/>
          </a:xfrm>
        </p:grpSpPr>
        <p:sp>
          <p:nvSpPr>
            <p:cNvPr id="25" name="TextBox 25"/>
            <p:cNvSpPr txBox="1"/>
            <p:nvPr/>
          </p:nvSpPr>
          <p:spPr>
            <a:xfrm>
              <a:off x="0" y="650358"/>
              <a:ext cx="3497105" cy="3203372"/>
            </a:xfrm>
            <a:prstGeom prst="rect">
              <a:avLst/>
            </a:prstGeom>
          </p:spPr>
          <p:txBody>
            <a:bodyPr lIns="0" tIns="0" rIns="0" bIns="0" rtlCol="0" anchor="t">
              <a:spAutoFit/>
            </a:bodyPr>
            <a:lstStyle/>
            <a:p>
              <a:pPr algn="ctr">
                <a:lnSpc>
                  <a:spcPts val="20220"/>
                </a:lnSpc>
              </a:pPr>
              <a:r>
                <a:rPr lang="en-US" sz="14445">
                  <a:solidFill>
                    <a:srgbClr val="47443A"/>
                  </a:solidFill>
                  <a:latin typeface="思源宋体 CN Heavy" panose="02020900000000000000" pitchFamily="18" charset="-122"/>
                  <a:ea typeface="思源宋体 CN Heavy" panose="02020900000000000000" pitchFamily="18" charset="-122"/>
                </a:rPr>
                <a:t>珐</a:t>
              </a:r>
            </a:p>
          </p:txBody>
        </p:sp>
        <p:sp>
          <p:nvSpPr>
            <p:cNvPr id="26" name="TextBox 26"/>
            <p:cNvSpPr txBox="1"/>
            <p:nvPr/>
          </p:nvSpPr>
          <p:spPr>
            <a:xfrm>
              <a:off x="2174719" y="226933"/>
              <a:ext cx="3953400" cy="2871259"/>
            </a:xfrm>
            <a:prstGeom prst="rect">
              <a:avLst/>
            </a:prstGeom>
          </p:spPr>
          <p:txBody>
            <a:bodyPr lIns="0" tIns="0" rIns="0" bIns="0" rtlCol="0" anchor="t">
              <a:spAutoFit/>
            </a:bodyPr>
            <a:lstStyle/>
            <a:p>
              <a:pPr algn="ctr">
                <a:lnSpc>
                  <a:spcPts val="18200"/>
                </a:lnSpc>
              </a:pPr>
              <a:r>
                <a:rPr lang="en-US" sz="13000">
                  <a:solidFill>
                    <a:srgbClr val="47443A"/>
                  </a:solidFill>
                  <a:latin typeface="思源宋体 CN Heavy" panose="02020900000000000000" pitchFamily="18" charset="-122"/>
                  <a:ea typeface="思源宋体 CN Heavy" panose="02020900000000000000" pitchFamily="18" charset="-122"/>
                </a:rPr>
                <a:t>琅</a:t>
              </a:r>
            </a:p>
          </p:txBody>
        </p:sp>
        <p:sp>
          <p:nvSpPr>
            <p:cNvPr id="27" name="TextBox 27"/>
            <p:cNvSpPr txBox="1"/>
            <p:nvPr/>
          </p:nvSpPr>
          <p:spPr>
            <a:xfrm>
              <a:off x="4930331" y="521665"/>
              <a:ext cx="3007072" cy="3319950"/>
            </a:xfrm>
            <a:prstGeom prst="rect">
              <a:avLst/>
            </a:prstGeom>
          </p:spPr>
          <p:txBody>
            <a:bodyPr lIns="0" tIns="0" rIns="0" bIns="0" rtlCol="0" anchor="t">
              <a:spAutoFit/>
            </a:bodyPr>
            <a:lstStyle/>
            <a:p>
              <a:pPr algn="ctr">
                <a:lnSpc>
                  <a:spcPts val="20915"/>
                </a:lnSpc>
              </a:pPr>
              <a:r>
                <a:rPr lang="en-US" sz="14940">
                  <a:solidFill>
                    <a:srgbClr val="47443A"/>
                  </a:solidFill>
                  <a:latin typeface="思源宋体 CN Heavy" panose="02020900000000000000" pitchFamily="18" charset="-122"/>
                  <a:ea typeface="思源宋体 CN Heavy" panose="02020900000000000000" pitchFamily="18" charset="-122"/>
                </a:rPr>
                <a:t>首</a:t>
              </a:r>
            </a:p>
          </p:txBody>
        </p:sp>
        <p:sp>
          <p:nvSpPr>
            <p:cNvPr id="28" name="TextBox 28"/>
            <p:cNvSpPr txBox="1"/>
            <p:nvPr/>
          </p:nvSpPr>
          <p:spPr>
            <a:xfrm>
              <a:off x="7193699" y="-314325"/>
              <a:ext cx="3372374" cy="3612337"/>
            </a:xfrm>
            <a:prstGeom prst="rect">
              <a:avLst/>
            </a:prstGeom>
          </p:spPr>
          <p:txBody>
            <a:bodyPr lIns="0" tIns="0" rIns="0" bIns="0" rtlCol="0" anchor="t">
              <a:spAutoFit/>
            </a:bodyPr>
            <a:lstStyle/>
            <a:p>
              <a:pPr algn="ctr">
                <a:lnSpc>
                  <a:spcPts val="22740"/>
                </a:lnSpc>
              </a:pPr>
              <a:r>
                <a:rPr lang="en-US" sz="16240">
                  <a:solidFill>
                    <a:srgbClr val="47443A"/>
                  </a:solidFill>
                  <a:latin typeface="思源宋体 CN Heavy" panose="02020900000000000000" pitchFamily="18" charset="-122"/>
                  <a:ea typeface="思源宋体 CN Heavy" panose="02020900000000000000" pitchFamily="18" charset="-122"/>
                </a:rPr>
                <a:t>饰</a:t>
              </a:r>
            </a:p>
          </p:txBody>
        </p:sp>
      </p:grpSp>
      <p:sp>
        <p:nvSpPr>
          <p:cNvPr id="29" name="TextBox 29"/>
          <p:cNvSpPr txBox="1"/>
          <p:nvPr/>
        </p:nvSpPr>
        <p:spPr>
          <a:xfrm>
            <a:off x="9144000" y="1812733"/>
            <a:ext cx="8115300" cy="3989705"/>
          </a:xfrm>
          <a:prstGeom prst="rect">
            <a:avLst/>
          </a:prstGeom>
        </p:spPr>
        <p:txBody>
          <a:bodyPr lIns="0" tIns="0" rIns="0" bIns="0" rtlCol="0" anchor="t">
            <a:spAutoFit/>
          </a:bodyPr>
          <a:lstStyle/>
          <a:p>
            <a:pPr>
              <a:lnSpc>
                <a:spcPts val="5320"/>
              </a:lnSpc>
              <a:spcBef>
                <a:spcPct val="0"/>
              </a:spcBef>
            </a:pPr>
            <a:r>
              <a:rPr lang="en-US" sz="3800">
                <a:solidFill>
                  <a:srgbClr val="47443A"/>
                </a:solidFill>
                <a:latin typeface="思源宋体 CN Medium" panose="02020500000000000000" pitchFamily="18" charset="-122"/>
                <a:ea typeface="思源宋体 CN Medium" panose="02020500000000000000" pitchFamily="18" charset="-122"/>
              </a:rPr>
              <a:t>珐琅首饰是在金属表面覆盖有一层玻璃质釉彩的陶瓷首饰，是陶瓷与金属结合制成的首饰。珐琅首饰既有金属的坚固，又有陶瓷的光滑细腻，既美观又实用。佩戴在身上豪华而又不失个性。</a:t>
            </a: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9673" t="23692" r="11165" b="24904"/>
          <a:stretch>
            <a:fillRect/>
          </a:stretch>
        </p:blipFill>
        <p:spPr>
          <a:xfrm>
            <a:off x="0" y="0"/>
            <a:ext cx="18288000" cy="10287000"/>
          </a:xfrm>
          <a:prstGeom prst="rect">
            <a:avLst/>
          </a:prstGeom>
        </p:spPr>
      </p:pic>
      <p:sp>
        <p:nvSpPr>
          <p:cNvPr id="34" name="矩形 33"/>
          <p:cNvSpPr/>
          <p:nvPr/>
        </p:nvSpPr>
        <p:spPr>
          <a:xfrm>
            <a:off x="11179149" y="-266700"/>
            <a:ext cx="5508652" cy="119326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cstate="print">
            <a:extLst>
              <a:ext uri="{28A0092B-C50C-407E-A947-70E740481C1C}">
                <a14:useLocalDpi xmlns:a14="http://schemas.microsoft.com/office/drawing/2010/main" val="0"/>
              </a:ext>
            </a:extLst>
          </a:blip>
          <a:srcRect t="69973"/>
          <a:stretch>
            <a:fillRect/>
          </a:stretch>
        </p:blipFill>
        <p:spPr>
          <a:xfrm flipV="1">
            <a:off x="7635508" y="9042099"/>
            <a:ext cx="3016985" cy="832676"/>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270248" y="4279965"/>
            <a:ext cx="507854" cy="505538"/>
          </a:xfrm>
          <a:prstGeom prst="rect">
            <a:avLst/>
          </a:prstGeom>
        </p:spPr>
      </p:pic>
      <p:sp>
        <p:nvSpPr>
          <p:cNvPr id="27" name="TextBox 27"/>
          <p:cNvSpPr txBox="1"/>
          <p:nvPr/>
        </p:nvSpPr>
        <p:spPr>
          <a:xfrm>
            <a:off x="1143000" y="5191862"/>
            <a:ext cx="8737022" cy="2728595"/>
          </a:xfrm>
          <a:prstGeom prst="rect">
            <a:avLst/>
          </a:prstGeom>
        </p:spPr>
        <p:txBody>
          <a:bodyPr lIns="0" tIns="0" rIns="0" bIns="0" rtlCol="0" anchor="t">
            <a:spAutoFit/>
          </a:bodyPr>
          <a:lstStyle/>
          <a:p>
            <a:pPr>
              <a:lnSpc>
                <a:spcPts val="5320"/>
              </a:lnSpc>
              <a:spcBef>
                <a:spcPct val="0"/>
              </a:spcBef>
            </a:pPr>
            <a:r>
              <a:rPr lang="zh-CN" altLang="en-US" sz="3800">
                <a:solidFill>
                  <a:srgbClr val="47443A"/>
                </a:solidFill>
                <a:latin typeface="思源宋体 CN Medium" panose="02020500000000000000" pitchFamily="18" charset="-122"/>
                <a:ea typeface="思源宋体 CN Medium" panose="02020500000000000000" pitchFamily="18" charset="-122"/>
              </a:rPr>
              <a:t>陶瓷复合首饰是</a:t>
            </a:r>
            <a:r>
              <a:rPr lang="en-US" sz="3800">
                <a:solidFill>
                  <a:srgbClr val="47443A"/>
                </a:solidFill>
                <a:latin typeface="思源宋体 CN Medium" panose="02020500000000000000" pitchFamily="18" charset="-122"/>
                <a:ea typeface="思源宋体 CN Medium" panose="02020500000000000000" pitchFamily="18" charset="-122"/>
              </a:rPr>
              <a:t>金属材料或者高分子材料与陶瓷通过物理手段组合在一起制成的复合首饰，这类首饰更加美观。取多种材料的优势于一体。</a:t>
            </a:r>
          </a:p>
        </p:txBody>
      </p:sp>
      <p:grpSp>
        <p:nvGrpSpPr>
          <p:cNvPr id="39" name="组合 38"/>
          <p:cNvGrpSpPr/>
          <p:nvPr/>
        </p:nvGrpSpPr>
        <p:grpSpPr>
          <a:xfrm>
            <a:off x="11528503" y="-3390900"/>
            <a:ext cx="4869411" cy="28806303"/>
            <a:chOff x="11546689" y="-8105975"/>
            <a:chExt cx="4869411" cy="28806303"/>
          </a:xfrm>
        </p:grpSpPr>
        <p:pic>
          <p:nvPicPr>
            <p:cNvPr id="28" name="图片 2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546690" y="520598"/>
              <a:ext cx="4829175" cy="4829175"/>
            </a:xfrm>
            <a:prstGeom prst="rect">
              <a:avLst/>
            </a:prstGeom>
            <a:noFill/>
            <a:ln>
              <a:noFill/>
            </a:ln>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546690" y="5586799"/>
              <a:ext cx="4869410" cy="4869410"/>
            </a:xfrm>
            <a:prstGeom prst="rect">
              <a:avLst/>
            </a:prstGeom>
            <a:noFill/>
            <a:ln>
              <a:noFill/>
            </a:ln>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546690" y="10676219"/>
              <a:ext cx="4869410" cy="4954839"/>
            </a:xfrm>
            <a:prstGeom prst="rect">
              <a:avLst/>
            </a:prstGeom>
            <a:noFill/>
            <a:ln>
              <a:noFill/>
            </a:ln>
          </p:spPr>
        </p:pic>
        <p:pic>
          <p:nvPicPr>
            <p:cNvPr id="31" name="图片 30"/>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46690" y="-4694044"/>
              <a:ext cx="4869410" cy="4869410"/>
            </a:xfrm>
            <a:prstGeom prst="rect">
              <a:avLst/>
            </a:prstGeom>
            <a:noFill/>
            <a:ln>
              <a:noFill/>
            </a:ln>
          </p:spPr>
        </p:pic>
        <p:pic>
          <p:nvPicPr>
            <p:cNvPr id="32" name="图片 3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546690" y="15871153"/>
              <a:ext cx="4829175" cy="4829175"/>
            </a:xfrm>
            <a:prstGeom prst="rect">
              <a:avLst/>
            </a:prstGeom>
            <a:noFill/>
            <a:ln>
              <a:noFill/>
            </a:ln>
          </p:spPr>
        </p:pic>
        <p:pic>
          <p:nvPicPr>
            <p:cNvPr id="33" name="图片 32"/>
            <p:cNvPicPr>
              <a:picLocks noChangeAspect="1"/>
            </p:cNvPicPr>
            <p:nvPr/>
          </p:nvPicPr>
          <p:blipFill rotWithShape="1">
            <a:blip r:embed="rId12" cstate="print">
              <a:extLst>
                <a:ext uri="{28A0092B-C50C-407E-A947-70E740481C1C}">
                  <a14:useLocalDpi xmlns:a14="http://schemas.microsoft.com/office/drawing/2010/main" val="0"/>
                </a:ext>
              </a:extLst>
            </a:blip>
            <a:srcRect l="3607" r="5273"/>
            <a:stretch>
              <a:fillRect/>
            </a:stretch>
          </p:blipFill>
          <p:spPr bwMode="auto">
            <a:xfrm>
              <a:off x="11546689" y="-8105975"/>
              <a:ext cx="4869409" cy="3185162"/>
            </a:xfrm>
            <a:prstGeom prst="rect">
              <a:avLst/>
            </a:prstGeom>
            <a:noFill/>
            <a:ln>
              <a:noFill/>
            </a:ln>
          </p:spPr>
        </p:pic>
      </p:grpSp>
      <p:sp>
        <p:nvSpPr>
          <p:cNvPr id="35" name="TextBox 27"/>
          <p:cNvSpPr txBox="1"/>
          <p:nvPr/>
        </p:nvSpPr>
        <p:spPr>
          <a:xfrm>
            <a:off x="5379473" y="1003158"/>
            <a:ext cx="2255304" cy="2489962"/>
          </a:xfrm>
          <a:prstGeom prst="rect">
            <a:avLst/>
          </a:prstGeom>
        </p:spPr>
        <p:txBody>
          <a:bodyPr lIns="0" tIns="0" rIns="0" bIns="0" rtlCol="0" anchor="t">
            <a:spAutoFit/>
          </a:bodyPr>
          <a:lstStyle/>
          <a:p>
            <a:pPr algn="ctr">
              <a:lnSpc>
                <a:spcPts val="20915"/>
              </a:lnSpc>
            </a:pPr>
            <a:r>
              <a:rPr lang="en-US" sz="14940">
                <a:solidFill>
                  <a:srgbClr val="47443A"/>
                </a:solidFill>
                <a:latin typeface="思源宋体 CN Heavy" panose="02020900000000000000" pitchFamily="18" charset="-122"/>
                <a:ea typeface="思源宋体 CN Heavy" panose="02020900000000000000" pitchFamily="18" charset="-122"/>
              </a:rPr>
              <a:t>首</a:t>
            </a:r>
          </a:p>
        </p:txBody>
      </p:sp>
      <p:sp>
        <p:nvSpPr>
          <p:cNvPr id="36" name="TextBox 27"/>
          <p:cNvSpPr txBox="1"/>
          <p:nvPr/>
        </p:nvSpPr>
        <p:spPr>
          <a:xfrm>
            <a:off x="7314953" y="1638158"/>
            <a:ext cx="2255304" cy="2681605"/>
          </a:xfrm>
          <a:prstGeom prst="rect">
            <a:avLst/>
          </a:prstGeom>
        </p:spPr>
        <p:txBody>
          <a:bodyPr lIns="0" tIns="0" rIns="0" bIns="0" rtlCol="0" anchor="t">
            <a:spAutoFit/>
          </a:bodyPr>
          <a:lstStyle/>
          <a:p>
            <a:pPr algn="ctr">
              <a:lnSpc>
                <a:spcPts val="20915"/>
              </a:lnSpc>
            </a:pPr>
            <a:r>
              <a:rPr lang="zh-CN" altLang="en-US" sz="14940">
                <a:solidFill>
                  <a:srgbClr val="47443A"/>
                </a:solidFill>
                <a:latin typeface="思源宋体 CN Heavy" panose="02020900000000000000" pitchFamily="18" charset="-122"/>
                <a:ea typeface="思源宋体 CN Heavy" panose="02020900000000000000" pitchFamily="18" charset="-122"/>
              </a:rPr>
              <a:t>饰</a:t>
            </a:r>
          </a:p>
        </p:txBody>
      </p:sp>
      <p:sp>
        <p:nvSpPr>
          <p:cNvPr id="37" name="TextBox 27"/>
          <p:cNvSpPr txBox="1"/>
          <p:nvPr/>
        </p:nvSpPr>
        <p:spPr>
          <a:xfrm>
            <a:off x="1523753" y="1320023"/>
            <a:ext cx="2255304" cy="2681605"/>
          </a:xfrm>
          <a:prstGeom prst="rect">
            <a:avLst/>
          </a:prstGeom>
        </p:spPr>
        <p:txBody>
          <a:bodyPr lIns="0" tIns="0" rIns="0" bIns="0" rtlCol="0" anchor="t">
            <a:spAutoFit/>
          </a:bodyPr>
          <a:lstStyle/>
          <a:p>
            <a:pPr algn="ctr">
              <a:lnSpc>
                <a:spcPts val="20915"/>
              </a:lnSpc>
            </a:pPr>
            <a:r>
              <a:rPr lang="zh-CN" altLang="en-US" sz="14940">
                <a:solidFill>
                  <a:srgbClr val="47443A"/>
                </a:solidFill>
                <a:latin typeface="思源宋体 CN Heavy" panose="02020900000000000000" pitchFamily="18" charset="-122"/>
                <a:ea typeface="思源宋体 CN Heavy" panose="02020900000000000000" pitchFamily="18" charset="-122"/>
              </a:rPr>
              <a:t>复</a:t>
            </a:r>
          </a:p>
        </p:txBody>
      </p:sp>
      <p:sp>
        <p:nvSpPr>
          <p:cNvPr id="38" name="TextBox 27"/>
          <p:cNvSpPr txBox="1"/>
          <p:nvPr/>
        </p:nvSpPr>
        <p:spPr>
          <a:xfrm>
            <a:off x="3522098" y="1811513"/>
            <a:ext cx="2255304" cy="2681605"/>
          </a:xfrm>
          <a:prstGeom prst="rect">
            <a:avLst/>
          </a:prstGeom>
        </p:spPr>
        <p:txBody>
          <a:bodyPr lIns="0" tIns="0" rIns="0" bIns="0" rtlCol="0" anchor="t">
            <a:spAutoFit/>
          </a:bodyPr>
          <a:lstStyle/>
          <a:p>
            <a:pPr algn="ctr">
              <a:lnSpc>
                <a:spcPts val="20915"/>
              </a:lnSpc>
            </a:pPr>
            <a:r>
              <a:rPr lang="zh-CN" altLang="en-US" sz="14940">
                <a:solidFill>
                  <a:srgbClr val="47443A"/>
                </a:solidFill>
                <a:latin typeface="思源宋体 CN Heavy" panose="02020900000000000000" pitchFamily="18" charset="-122"/>
                <a:ea typeface="思源宋体 CN Heavy" panose="02020900000000000000" pitchFamily="18" charset="-122"/>
              </a:rPr>
              <a:t>合</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utoRev="1" fill="hold" nodeType="withEffect">
                                  <p:stCondLst>
                                    <p:cond delay="0"/>
                                  </p:stCondLst>
                                  <p:childTnLst>
                                    <p:animMotion origin="layout" path="M -4.86111E-6 1.85185E-6 L -4.86111E-6 -1.40386 " pathEditMode="relative" rAng="0" ptsTypes="AA">
                                      <p:cBhvr>
                                        <p:cTn id="6" dur="10000" spd="-100000" fill="hold"/>
                                        <p:tgtEl>
                                          <p:spTgt spid="39"/>
                                        </p:tgtEl>
                                        <p:attrNameLst>
                                          <p:attrName>ppt_x</p:attrName>
                                          <p:attrName>ppt_y</p:attrName>
                                        </p:attrNameLst>
                                      </p:cBhvr>
                                      <p:rCtr x="0" y="-702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5"/>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6"/>
          <a:srcRect/>
          <a:stretch>
            <a:fillRect/>
          </a:stretch>
        </p:blipFill>
        <p:spPr>
          <a:xfrm>
            <a:off x="321792" y="6897778"/>
            <a:ext cx="3892554" cy="2379572"/>
          </a:xfrm>
          <a:prstGeom prst="rect">
            <a:avLst/>
          </a:prstGeom>
        </p:spPr>
      </p:pic>
      <p:sp>
        <p:nvSpPr>
          <p:cNvPr id="7" name="TextBox 7"/>
          <p:cNvSpPr txBox="1"/>
          <p:nvPr/>
        </p:nvSpPr>
        <p:spPr>
          <a:xfrm>
            <a:off x="8229600" y="2658041"/>
            <a:ext cx="1981200" cy="1478995"/>
          </a:xfrm>
          <a:prstGeom prst="rect">
            <a:avLst/>
          </a:prstGeom>
        </p:spPr>
        <p:txBody>
          <a:bodyPr wrap="square" lIns="0" tIns="0" rIns="0" bIns="0" rtlCol="0" anchor="t">
            <a:spAutoFit/>
          </a:bodyPr>
          <a:lstStyle/>
          <a:p>
            <a:pPr algn="ctr">
              <a:lnSpc>
                <a:spcPts val="13700"/>
              </a:lnSpc>
            </a:pPr>
            <a:r>
              <a:rPr lang="en-US" sz="9785" spc="1418" dirty="0">
                <a:solidFill>
                  <a:srgbClr val="000000"/>
                </a:solidFill>
                <a:latin typeface="康熙字典體" pitchFamily="2" charset="-120"/>
                <a:ea typeface="康熙字典體" pitchFamily="2" charset="-120"/>
              </a:rPr>
              <a:t>04</a:t>
            </a:r>
          </a:p>
        </p:txBody>
      </p:sp>
      <p:sp>
        <p:nvSpPr>
          <p:cNvPr id="8" name="TextBox 8"/>
          <p:cNvSpPr txBox="1"/>
          <p:nvPr/>
        </p:nvSpPr>
        <p:spPr>
          <a:xfrm>
            <a:off x="5612701" y="5364114"/>
            <a:ext cx="7062599" cy="1209114"/>
          </a:xfrm>
          <a:prstGeom prst="rect">
            <a:avLst/>
          </a:prstGeom>
        </p:spPr>
        <p:txBody>
          <a:bodyPr wrap="square" lIns="0" tIns="0" rIns="0" bIns="0" rtlCol="0" anchor="t">
            <a:spAutoFit/>
          </a:bodyPr>
          <a:lstStyle/>
          <a:p>
            <a:pPr marL="0" lvl="0" indent="0" algn="ctr">
              <a:lnSpc>
                <a:spcPts val="11200"/>
              </a:lnSpc>
              <a:spcBef>
                <a:spcPct val="0"/>
              </a:spcBef>
            </a:pPr>
            <a:r>
              <a:rPr lang="en-US" sz="8000" spc="808">
                <a:solidFill>
                  <a:srgbClr val="000000"/>
                </a:solidFill>
                <a:latin typeface="康熙字典體" pitchFamily="2" charset="-120"/>
                <a:ea typeface="康熙字典體" pitchFamily="2" charset="-120"/>
              </a:rPr>
              <a:t>特色及优势</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5">
                <a:solidFill>
                  <a:srgbClr val="000000">
                    <a:alpha val="60000"/>
                  </a:srgbClr>
                </a:solidFill>
                <a:latin typeface="Arimo" panose="020B0604020202020204"/>
              </a:rPr>
              <a:t>CHARACTERISTICS AND ADVANTAGES</a:t>
            </a:r>
          </a:p>
        </p:txBody>
      </p:sp>
      <p:pic>
        <p:nvPicPr>
          <p:cNvPr id="10" name="Picture 10"/>
          <p:cNvPicPr>
            <a:picLocks noChangeAspect="1"/>
          </p:cNvPicPr>
          <p:nvPr/>
        </p:nvPicPr>
        <p:blipFill>
          <a:blip r:embed="rId7" cstate="print">
            <a:extLst>
              <a:ext uri="{28A0092B-C50C-407E-A947-70E740481C1C}">
                <a14:useLocalDpi xmlns:a14="http://schemas.microsoft.com/office/drawing/2010/main" val="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578728" y="296156"/>
            <a:ext cx="2238550" cy="429315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4227" y="296156"/>
            <a:ext cx="2238550" cy="429315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3341474" y="4038254"/>
            <a:ext cx="1295994" cy="1289857"/>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9759085" y="4038254"/>
            <a:ext cx="1295994" cy="1289857"/>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3341474" y="5957254"/>
            <a:ext cx="1295994" cy="1289857"/>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9759085" y="5957254"/>
            <a:ext cx="1295994" cy="1289857"/>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3350999" y="7854206"/>
            <a:ext cx="1295994" cy="1289857"/>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36" b="236"/>
          <a:stretch>
            <a:fillRect/>
          </a:stretch>
        </p:blipFill>
        <p:spPr>
          <a:xfrm>
            <a:off x="9759085" y="7863668"/>
            <a:ext cx="1295994" cy="1289857"/>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486400" y="1239256"/>
            <a:ext cx="7315200" cy="1582743"/>
          </a:xfrm>
          <a:prstGeom prst="rect">
            <a:avLst/>
          </a:prstGeom>
        </p:spPr>
      </p:pic>
      <p:sp>
        <p:nvSpPr>
          <p:cNvPr id="13" name="TextBox 13"/>
          <p:cNvSpPr txBox="1"/>
          <p:nvPr/>
        </p:nvSpPr>
        <p:spPr>
          <a:xfrm>
            <a:off x="3432728" y="4036406"/>
            <a:ext cx="1198661" cy="1046633"/>
          </a:xfrm>
          <a:prstGeom prst="rect">
            <a:avLst/>
          </a:prstGeom>
        </p:spPr>
        <p:txBody>
          <a:bodyPr wrap="square" lIns="0" tIns="0" rIns="0" bIns="0" rtlCol="0" anchor="t">
            <a:spAutoFit/>
          </a:bodyPr>
          <a:lstStyle/>
          <a:p>
            <a:pPr algn="ctr">
              <a:lnSpc>
                <a:spcPts val="9655"/>
              </a:lnSpc>
            </a:pPr>
            <a:r>
              <a:rPr lang="en-US" sz="6000" spc="-150" dirty="0">
                <a:solidFill>
                  <a:srgbClr val="004AAD"/>
                </a:solidFill>
                <a:latin typeface="康熙字典體" pitchFamily="2" charset="-120"/>
                <a:ea typeface="康熙字典體" pitchFamily="2" charset="-120"/>
              </a:rPr>
              <a:t>01</a:t>
            </a:r>
          </a:p>
        </p:txBody>
      </p:sp>
      <p:sp>
        <p:nvSpPr>
          <p:cNvPr id="14" name="TextBox 14"/>
          <p:cNvSpPr txBox="1"/>
          <p:nvPr/>
        </p:nvSpPr>
        <p:spPr>
          <a:xfrm>
            <a:off x="9850339" y="4045931"/>
            <a:ext cx="1198661" cy="1031886"/>
          </a:xfrm>
          <a:prstGeom prst="rect">
            <a:avLst/>
          </a:prstGeom>
        </p:spPr>
        <p:txBody>
          <a:bodyPr wrap="square" lIns="0" tIns="0" rIns="0" bIns="0" rtlCol="0" anchor="t">
            <a:spAutoFit/>
          </a:bodyPr>
          <a:lstStyle/>
          <a:p>
            <a:pPr algn="ctr">
              <a:lnSpc>
                <a:spcPts val="9655"/>
              </a:lnSpc>
            </a:pPr>
            <a:r>
              <a:rPr lang="en-US" sz="6000" spc="-150" dirty="0">
                <a:solidFill>
                  <a:srgbClr val="004AAD"/>
                </a:solidFill>
                <a:latin typeface="康熙字典體" pitchFamily="2" charset="-120"/>
                <a:ea typeface="康熙字典體" pitchFamily="2" charset="-120"/>
              </a:rPr>
              <a:t>02</a:t>
            </a:r>
          </a:p>
        </p:txBody>
      </p:sp>
      <p:sp>
        <p:nvSpPr>
          <p:cNvPr id="15" name="TextBox 15"/>
          <p:cNvSpPr txBox="1"/>
          <p:nvPr/>
        </p:nvSpPr>
        <p:spPr>
          <a:xfrm>
            <a:off x="3432728" y="5981067"/>
            <a:ext cx="1198661" cy="1046633"/>
          </a:xfrm>
          <a:prstGeom prst="rect">
            <a:avLst/>
          </a:prstGeom>
        </p:spPr>
        <p:txBody>
          <a:bodyPr wrap="square" lIns="0" tIns="0" rIns="0" bIns="0" rtlCol="0" anchor="t">
            <a:spAutoFit/>
          </a:bodyPr>
          <a:lstStyle/>
          <a:p>
            <a:pPr algn="ctr">
              <a:lnSpc>
                <a:spcPts val="9655"/>
              </a:lnSpc>
            </a:pPr>
            <a:r>
              <a:rPr lang="en-US" sz="6000" spc="-150" dirty="0">
                <a:solidFill>
                  <a:srgbClr val="004AAD"/>
                </a:solidFill>
                <a:latin typeface="康熙字典體" pitchFamily="2" charset="-120"/>
                <a:ea typeface="康熙字典體" pitchFamily="2" charset="-120"/>
              </a:rPr>
              <a:t>03</a:t>
            </a:r>
          </a:p>
        </p:txBody>
      </p:sp>
      <p:sp>
        <p:nvSpPr>
          <p:cNvPr id="16" name="TextBox 16"/>
          <p:cNvSpPr txBox="1"/>
          <p:nvPr/>
        </p:nvSpPr>
        <p:spPr>
          <a:xfrm>
            <a:off x="9850339" y="6000117"/>
            <a:ext cx="1198661" cy="1046633"/>
          </a:xfrm>
          <a:prstGeom prst="rect">
            <a:avLst/>
          </a:prstGeom>
        </p:spPr>
        <p:txBody>
          <a:bodyPr wrap="square" lIns="0" tIns="0" rIns="0" bIns="0" rtlCol="0" anchor="t">
            <a:spAutoFit/>
          </a:bodyPr>
          <a:lstStyle/>
          <a:p>
            <a:pPr algn="ctr">
              <a:lnSpc>
                <a:spcPts val="9655"/>
              </a:lnSpc>
            </a:pPr>
            <a:r>
              <a:rPr lang="en-US" sz="6000" spc="-150" dirty="0">
                <a:solidFill>
                  <a:srgbClr val="004AAD"/>
                </a:solidFill>
                <a:latin typeface="康熙字典體" pitchFamily="2" charset="-120"/>
                <a:ea typeface="康熙字典體" pitchFamily="2" charset="-120"/>
              </a:rPr>
              <a:t>04</a:t>
            </a:r>
          </a:p>
        </p:txBody>
      </p:sp>
      <p:sp>
        <p:nvSpPr>
          <p:cNvPr id="17" name="TextBox 17"/>
          <p:cNvSpPr txBox="1"/>
          <p:nvPr/>
        </p:nvSpPr>
        <p:spPr>
          <a:xfrm>
            <a:off x="4999418" y="4218046"/>
            <a:ext cx="3799852" cy="844550"/>
          </a:xfrm>
          <a:prstGeom prst="rect">
            <a:avLst/>
          </a:prstGeom>
        </p:spPr>
        <p:txBody>
          <a:bodyPr lIns="0" tIns="0" rIns="0" bIns="0" rtlCol="0" anchor="t">
            <a:spAutoFit/>
          </a:bodyPr>
          <a:lstStyle/>
          <a:p>
            <a:pPr marL="0" lvl="0" indent="0">
              <a:lnSpc>
                <a:spcPts val="7000"/>
              </a:lnSpc>
              <a:spcBef>
                <a:spcPct val="0"/>
              </a:spcBef>
            </a:pPr>
            <a:r>
              <a:rPr lang="en-US" sz="5000" dirty="0" err="1">
                <a:solidFill>
                  <a:srgbClr val="000000"/>
                </a:solidFill>
                <a:latin typeface="思源宋体 CN Heavy" panose="02020900000000000000" pitchFamily="18" charset="-122"/>
                <a:ea typeface="思源宋体 CN Heavy" panose="02020900000000000000" pitchFamily="18" charset="-122"/>
              </a:rPr>
              <a:t>起源</a:t>
            </a:r>
            <a:endParaRPr lang="en-US" sz="5000" dirty="0">
              <a:solidFill>
                <a:srgbClr val="000000"/>
              </a:solidFill>
              <a:latin typeface="思源宋体 CN Heavy" panose="02020900000000000000" pitchFamily="18" charset="-122"/>
              <a:ea typeface="思源宋体 CN Heavy" panose="02020900000000000000" pitchFamily="18" charset="-122"/>
            </a:endParaRPr>
          </a:p>
        </p:txBody>
      </p:sp>
      <p:sp>
        <p:nvSpPr>
          <p:cNvPr id="18" name="TextBox 18"/>
          <p:cNvSpPr txBox="1"/>
          <p:nvPr/>
        </p:nvSpPr>
        <p:spPr>
          <a:xfrm>
            <a:off x="5008943" y="4989023"/>
            <a:ext cx="3684628" cy="323850"/>
          </a:xfrm>
          <a:prstGeom prst="rect">
            <a:avLst/>
          </a:prstGeom>
        </p:spPr>
        <p:txBody>
          <a:bodyPr lIns="0" tIns="0" rIns="0" bIns="0" rtlCol="0" anchor="t">
            <a:spAutoFit/>
          </a:bodyPr>
          <a:lstStyle/>
          <a:p>
            <a:pPr algn="l">
              <a:lnSpc>
                <a:spcPts val="2520"/>
              </a:lnSpc>
            </a:pPr>
            <a:r>
              <a:rPr lang="en-US" sz="2100">
                <a:solidFill>
                  <a:srgbClr val="000000">
                    <a:alpha val="60000"/>
                  </a:srgbClr>
                </a:solidFill>
                <a:latin typeface="Arimo" panose="020B0604020202020204"/>
              </a:rPr>
              <a:t>ORIGIN</a:t>
            </a:r>
          </a:p>
        </p:txBody>
      </p:sp>
      <p:sp>
        <p:nvSpPr>
          <p:cNvPr id="19" name="TextBox 19"/>
          <p:cNvSpPr txBox="1"/>
          <p:nvPr/>
        </p:nvSpPr>
        <p:spPr>
          <a:xfrm>
            <a:off x="11388454" y="4226646"/>
            <a:ext cx="3551193" cy="84455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思源宋体 CN Heavy" panose="02020900000000000000" pitchFamily="18" charset="-122"/>
                <a:ea typeface="思源宋体 CN Heavy" panose="02020900000000000000" pitchFamily="18" charset="-122"/>
              </a:rPr>
              <a:t>发展原因</a:t>
            </a:r>
          </a:p>
        </p:txBody>
      </p:sp>
      <p:sp>
        <p:nvSpPr>
          <p:cNvPr id="20" name="TextBox 20"/>
          <p:cNvSpPr txBox="1"/>
          <p:nvPr/>
        </p:nvSpPr>
        <p:spPr>
          <a:xfrm>
            <a:off x="11397979" y="4989023"/>
            <a:ext cx="4199800" cy="32385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alpha val="60000"/>
                  </a:srgbClr>
                </a:solidFill>
                <a:latin typeface="Arimo" panose="020B0604020202020204"/>
              </a:rPr>
              <a:t>REASON FOR DEVELOPMENT</a:t>
            </a:r>
          </a:p>
        </p:txBody>
      </p:sp>
      <p:sp>
        <p:nvSpPr>
          <p:cNvPr id="21" name="TextBox 21"/>
          <p:cNvSpPr txBox="1"/>
          <p:nvPr/>
        </p:nvSpPr>
        <p:spPr>
          <a:xfrm>
            <a:off x="4999418" y="6161782"/>
            <a:ext cx="3745599" cy="844550"/>
          </a:xfrm>
          <a:prstGeom prst="rect">
            <a:avLst/>
          </a:prstGeom>
        </p:spPr>
        <p:txBody>
          <a:bodyPr lIns="0" tIns="0" rIns="0" bIns="0" rtlCol="0" anchor="t">
            <a:spAutoFit/>
          </a:bodyPr>
          <a:lstStyle/>
          <a:p>
            <a:pPr marL="0" lvl="0" indent="0" algn="l">
              <a:lnSpc>
                <a:spcPts val="7000"/>
              </a:lnSpc>
              <a:spcBef>
                <a:spcPct val="0"/>
              </a:spcBef>
            </a:pPr>
            <a:r>
              <a:rPr lang="en-US" sz="5000" dirty="0" err="1">
                <a:solidFill>
                  <a:srgbClr val="000000"/>
                </a:solidFill>
                <a:latin typeface="思源宋体 CN Heavy" panose="02020900000000000000" pitchFamily="18" charset="-122"/>
                <a:ea typeface="思源宋体 CN Heavy" panose="02020900000000000000" pitchFamily="18" charset="-122"/>
              </a:rPr>
              <a:t>种类</a:t>
            </a:r>
            <a:endParaRPr lang="en-US" sz="5000" dirty="0">
              <a:solidFill>
                <a:srgbClr val="000000"/>
              </a:solidFill>
              <a:latin typeface="思源宋体 CN Heavy" panose="02020900000000000000" pitchFamily="18" charset="-122"/>
              <a:ea typeface="思源宋体 CN Heavy" panose="02020900000000000000" pitchFamily="18" charset="-122"/>
            </a:endParaRPr>
          </a:p>
        </p:txBody>
      </p:sp>
      <p:sp>
        <p:nvSpPr>
          <p:cNvPr id="22" name="TextBox 22"/>
          <p:cNvSpPr txBox="1"/>
          <p:nvPr/>
        </p:nvSpPr>
        <p:spPr>
          <a:xfrm>
            <a:off x="4999418" y="6923262"/>
            <a:ext cx="4369142" cy="323850"/>
          </a:xfrm>
          <a:prstGeom prst="rect">
            <a:avLst/>
          </a:prstGeom>
        </p:spPr>
        <p:txBody>
          <a:bodyPr lIns="0" tIns="0" rIns="0" bIns="0" rtlCol="0" anchor="t">
            <a:spAutoFit/>
          </a:bodyPr>
          <a:lstStyle/>
          <a:p>
            <a:pPr marL="0" lvl="0" indent="0" algn="l">
              <a:lnSpc>
                <a:spcPts val="2520"/>
              </a:lnSpc>
              <a:spcBef>
                <a:spcPct val="0"/>
              </a:spcBef>
            </a:pPr>
            <a:r>
              <a:rPr lang="en-US" sz="2100" dirty="0">
                <a:solidFill>
                  <a:srgbClr val="000000">
                    <a:alpha val="60000"/>
                  </a:srgbClr>
                </a:solidFill>
                <a:latin typeface="Arimo" panose="020B0604020202020204"/>
              </a:rPr>
              <a:t>SPECIES</a:t>
            </a:r>
          </a:p>
        </p:txBody>
      </p:sp>
      <p:sp>
        <p:nvSpPr>
          <p:cNvPr id="23" name="TextBox 23"/>
          <p:cNvSpPr txBox="1"/>
          <p:nvPr/>
        </p:nvSpPr>
        <p:spPr>
          <a:xfrm>
            <a:off x="11388454" y="6171307"/>
            <a:ext cx="3600530" cy="84455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思源宋体 CN Heavy" panose="02020900000000000000" pitchFamily="18" charset="-122"/>
                <a:ea typeface="思源宋体 CN Heavy" panose="02020900000000000000" pitchFamily="18" charset="-122"/>
              </a:rPr>
              <a:t>特色与优势</a:t>
            </a:r>
          </a:p>
        </p:txBody>
      </p:sp>
      <p:sp>
        <p:nvSpPr>
          <p:cNvPr id="24" name="TextBox 24"/>
          <p:cNvSpPr txBox="1"/>
          <p:nvPr/>
        </p:nvSpPr>
        <p:spPr>
          <a:xfrm>
            <a:off x="11397979" y="6961334"/>
            <a:ext cx="5524581" cy="32385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alpha val="60000"/>
                  </a:srgbClr>
                </a:solidFill>
                <a:latin typeface="Arimo" panose="020B0604020202020204"/>
              </a:rPr>
              <a:t>CHARACTERISTICS AND ADVANTAGES</a:t>
            </a:r>
          </a:p>
        </p:txBody>
      </p:sp>
      <p:sp>
        <p:nvSpPr>
          <p:cNvPr id="25" name="TextBox 25"/>
          <p:cNvSpPr txBox="1"/>
          <p:nvPr/>
        </p:nvSpPr>
        <p:spPr>
          <a:xfrm>
            <a:off x="7696200" y="1324390"/>
            <a:ext cx="3166159" cy="1209114"/>
          </a:xfrm>
          <a:prstGeom prst="rect">
            <a:avLst/>
          </a:prstGeom>
        </p:spPr>
        <p:txBody>
          <a:bodyPr wrap="square" lIns="0" tIns="0" rIns="0" bIns="0" rtlCol="0" anchor="t">
            <a:spAutoFit/>
          </a:bodyPr>
          <a:lstStyle/>
          <a:p>
            <a:pPr algn="ctr">
              <a:lnSpc>
                <a:spcPts val="11200"/>
              </a:lnSpc>
            </a:pPr>
            <a:r>
              <a:rPr lang="en-US" sz="8000" spc="2672" dirty="0" err="1">
                <a:solidFill>
                  <a:srgbClr val="000000"/>
                </a:solidFill>
                <a:latin typeface="康熙字典體" pitchFamily="2" charset="-120"/>
                <a:ea typeface="康熙字典體" pitchFamily="2" charset="-120"/>
              </a:rPr>
              <a:t>目录</a:t>
            </a:r>
            <a:endParaRPr lang="en-US" sz="8000" spc="2672" dirty="0">
              <a:solidFill>
                <a:srgbClr val="000000"/>
              </a:solidFill>
              <a:latin typeface="康熙字典體" pitchFamily="2" charset="-120"/>
              <a:ea typeface="康熙字典體" pitchFamily="2" charset="-120"/>
            </a:endParaRPr>
          </a:p>
        </p:txBody>
      </p:sp>
      <p:sp>
        <p:nvSpPr>
          <p:cNvPr id="26" name="TextBox 26"/>
          <p:cNvSpPr txBox="1"/>
          <p:nvPr/>
        </p:nvSpPr>
        <p:spPr>
          <a:xfrm>
            <a:off x="3442253" y="7891247"/>
            <a:ext cx="1198661" cy="1046633"/>
          </a:xfrm>
          <a:prstGeom prst="rect">
            <a:avLst/>
          </a:prstGeom>
        </p:spPr>
        <p:txBody>
          <a:bodyPr wrap="square" lIns="0" tIns="0" rIns="0" bIns="0" rtlCol="0" anchor="t">
            <a:spAutoFit/>
          </a:bodyPr>
          <a:lstStyle/>
          <a:p>
            <a:pPr algn="ctr">
              <a:lnSpc>
                <a:spcPts val="9655"/>
              </a:lnSpc>
            </a:pPr>
            <a:r>
              <a:rPr lang="en-US" sz="6000" dirty="0">
                <a:solidFill>
                  <a:srgbClr val="004AAD"/>
                </a:solidFill>
                <a:latin typeface="康熙字典體" pitchFamily="2" charset="-120"/>
                <a:ea typeface="康熙字典體" pitchFamily="2" charset="-120"/>
              </a:rPr>
              <a:t>05</a:t>
            </a:r>
          </a:p>
        </p:txBody>
      </p:sp>
      <p:sp>
        <p:nvSpPr>
          <p:cNvPr id="27" name="TextBox 27"/>
          <p:cNvSpPr txBox="1"/>
          <p:nvPr/>
        </p:nvSpPr>
        <p:spPr>
          <a:xfrm>
            <a:off x="9850339" y="7906867"/>
            <a:ext cx="1198661" cy="1046633"/>
          </a:xfrm>
          <a:prstGeom prst="rect">
            <a:avLst/>
          </a:prstGeom>
        </p:spPr>
        <p:txBody>
          <a:bodyPr wrap="square" lIns="0" tIns="0" rIns="0" bIns="0" rtlCol="0" anchor="t">
            <a:spAutoFit/>
          </a:bodyPr>
          <a:lstStyle/>
          <a:p>
            <a:pPr algn="ctr">
              <a:lnSpc>
                <a:spcPts val="9655"/>
              </a:lnSpc>
            </a:pPr>
            <a:r>
              <a:rPr lang="en-US" sz="6000" dirty="0">
                <a:solidFill>
                  <a:srgbClr val="004AAD"/>
                </a:solidFill>
                <a:latin typeface="康熙字典體" pitchFamily="2" charset="-120"/>
                <a:ea typeface="康熙字典體" pitchFamily="2" charset="-120"/>
              </a:rPr>
              <a:t>06</a:t>
            </a:r>
          </a:p>
        </p:txBody>
      </p:sp>
      <p:sp>
        <p:nvSpPr>
          <p:cNvPr id="29" name="TextBox 29"/>
          <p:cNvSpPr txBox="1"/>
          <p:nvPr/>
        </p:nvSpPr>
        <p:spPr>
          <a:xfrm>
            <a:off x="4999418" y="8838855"/>
            <a:ext cx="4369142" cy="32385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alpha val="60000"/>
                  </a:srgbClr>
                </a:solidFill>
                <a:latin typeface="Arimo" panose="020B0604020202020204"/>
              </a:rPr>
              <a:t>DEVELOPMENT PROSPECT</a:t>
            </a:r>
          </a:p>
        </p:txBody>
      </p:sp>
      <p:sp>
        <p:nvSpPr>
          <p:cNvPr id="30" name="TextBox 30"/>
          <p:cNvSpPr txBox="1"/>
          <p:nvPr/>
        </p:nvSpPr>
        <p:spPr>
          <a:xfrm>
            <a:off x="11388454" y="8033997"/>
            <a:ext cx="3745599" cy="84455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思源宋体 CN Heavy" panose="02020900000000000000" pitchFamily="18" charset="-122"/>
                <a:ea typeface="思源宋体 CN Heavy" panose="02020900000000000000" pitchFamily="18" charset="-122"/>
              </a:rPr>
              <a:t>结语</a:t>
            </a:r>
          </a:p>
        </p:txBody>
      </p:sp>
      <p:sp>
        <p:nvSpPr>
          <p:cNvPr id="31" name="TextBox 31"/>
          <p:cNvSpPr txBox="1"/>
          <p:nvPr/>
        </p:nvSpPr>
        <p:spPr>
          <a:xfrm>
            <a:off x="11388454" y="8838855"/>
            <a:ext cx="4369142" cy="32385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alpha val="60000"/>
                  </a:srgbClr>
                </a:solidFill>
                <a:latin typeface="Arimo" panose="020B0604020202020204"/>
              </a:rPr>
              <a:t>CONCLUSION</a:t>
            </a:r>
          </a:p>
        </p:txBody>
      </p:sp>
      <p:sp>
        <p:nvSpPr>
          <p:cNvPr id="32" name="TextBox 21"/>
          <p:cNvSpPr txBox="1"/>
          <p:nvPr/>
        </p:nvSpPr>
        <p:spPr>
          <a:xfrm>
            <a:off x="4980368" y="8039100"/>
            <a:ext cx="3745599" cy="844550"/>
          </a:xfrm>
          <a:prstGeom prst="rect">
            <a:avLst/>
          </a:prstGeom>
        </p:spPr>
        <p:txBody>
          <a:bodyPr lIns="0" tIns="0" rIns="0" bIns="0" rtlCol="0" anchor="t">
            <a:spAutoFit/>
          </a:bodyPr>
          <a:lstStyle/>
          <a:p>
            <a:pPr marL="0" lvl="0" indent="0" algn="l">
              <a:lnSpc>
                <a:spcPts val="7000"/>
              </a:lnSpc>
              <a:spcBef>
                <a:spcPct val="0"/>
              </a:spcBef>
            </a:pPr>
            <a:r>
              <a:rPr lang="zh-CN" altLang="en-US" sz="5000" dirty="0">
                <a:solidFill>
                  <a:srgbClr val="000000"/>
                </a:solidFill>
                <a:latin typeface="思源宋体 CN Heavy" panose="02020900000000000000" pitchFamily="18" charset="-122"/>
                <a:ea typeface="思源宋体 CN Heavy" panose="02020900000000000000" pitchFamily="18" charset="-122"/>
              </a:rPr>
              <a:t>发展前景</a:t>
            </a:r>
            <a:endParaRPr lang="en-US" sz="5000" dirty="0">
              <a:solidFill>
                <a:srgbClr val="000000"/>
              </a:soli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4"/>
          <a:srcRect b="3725"/>
          <a:stretch>
            <a:fillRect/>
          </a:stretch>
        </p:blipFill>
        <p:spPr>
          <a:xfrm rot="867849">
            <a:off x="-1084856" y="1998235"/>
            <a:ext cx="5044674" cy="7817704"/>
          </a:xfrm>
          <a:prstGeom prst="rect">
            <a:avLst/>
          </a:prstGeom>
        </p:spPr>
      </p:pic>
      <p:grpSp>
        <p:nvGrpSpPr>
          <p:cNvPr id="22" name="Group 22"/>
          <p:cNvGrpSpPr/>
          <p:nvPr/>
        </p:nvGrpSpPr>
        <p:grpSpPr>
          <a:xfrm>
            <a:off x="4514037" y="2076727"/>
            <a:ext cx="4856851" cy="768631"/>
            <a:chOff x="0" y="0"/>
            <a:chExt cx="1279171" cy="202438"/>
          </a:xfrm>
        </p:grpSpPr>
        <p:sp>
          <p:nvSpPr>
            <p:cNvPr id="23" name="Freeform 23"/>
            <p:cNvSpPr/>
            <p:nvPr/>
          </p:nvSpPr>
          <p:spPr>
            <a:xfrm>
              <a:off x="0" y="0"/>
              <a:ext cx="1279171" cy="202438"/>
            </a:xfrm>
            <a:custGeom>
              <a:avLst/>
              <a:gdLst/>
              <a:ahLst/>
              <a:cxnLst/>
              <a:rect l="l" t="t" r="r" b="b"/>
              <a:pathLst>
                <a:path w="1279171" h="202438">
                  <a:moveTo>
                    <a:pt x="81295" y="0"/>
                  </a:moveTo>
                  <a:lnTo>
                    <a:pt x="1197876" y="0"/>
                  </a:lnTo>
                  <a:cubicBezTo>
                    <a:pt x="1242774" y="0"/>
                    <a:pt x="1279171" y="36397"/>
                    <a:pt x="1279171" y="81295"/>
                  </a:cubicBezTo>
                  <a:lnTo>
                    <a:pt x="1279171" y="121143"/>
                  </a:lnTo>
                  <a:cubicBezTo>
                    <a:pt x="1279171" y="142703"/>
                    <a:pt x="1270606" y="163381"/>
                    <a:pt x="1255360" y="178627"/>
                  </a:cubicBezTo>
                  <a:cubicBezTo>
                    <a:pt x="1240114" y="193873"/>
                    <a:pt x="1219436" y="202438"/>
                    <a:pt x="1197876" y="202438"/>
                  </a:cubicBezTo>
                  <a:lnTo>
                    <a:pt x="81295" y="202438"/>
                  </a:lnTo>
                  <a:cubicBezTo>
                    <a:pt x="59734" y="202438"/>
                    <a:pt x="39057" y="193873"/>
                    <a:pt x="23811" y="178627"/>
                  </a:cubicBezTo>
                  <a:cubicBezTo>
                    <a:pt x="8565" y="163381"/>
                    <a:pt x="0" y="142703"/>
                    <a:pt x="0" y="121143"/>
                  </a:cubicBezTo>
                  <a:lnTo>
                    <a:pt x="0" y="81295"/>
                  </a:lnTo>
                  <a:cubicBezTo>
                    <a:pt x="0" y="59734"/>
                    <a:pt x="8565" y="39057"/>
                    <a:pt x="23811" y="23811"/>
                  </a:cubicBezTo>
                  <a:cubicBezTo>
                    <a:pt x="39057" y="8565"/>
                    <a:pt x="59734" y="0"/>
                    <a:pt x="81295" y="0"/>
                  </a:cubicBezTo>
                  <a:close/>
                </a:path>
              </a:pathLst>
            </a:custGeom>
            <a:solidFill>
              <a:srgbClr val="004AAD"/>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26" name="Group 26"/>
          <p:cNvGrpSpPr/>
          <p:nvPr/>
        </p:nvGrpSpPr>
        <p:grpSpPr>
          <a:xfrm>
            <a:off x="4568688" y="1949086"/>
            <a:ext cx="4755115" cy="3266926"/>
            <a:chOff x="0" y="-47625"/>
            <a:chExt cx="1252376" cy="860425"/>
          </a:xfrm>
        </p:grpSpPr>
        <p:sp>
          <p:nvSpPr>
            <p:cNvPr id="27" name="Freeform 27"/>
            <p:cNvSpPr/>
            <p:nvPr/>
          </p:nvSpPr>
          <p:spPr>
            <a:xfrm>
              <a:off x="1993" y="905"/>
              <a:ext cx="1250383" cy="172613"/>
            </a:xfrm>
            <a:custGeom>
              <a:avLst/>
              <a:gdLst/>
              <a:ahLst/>
              <a:cxnLst/>
              <a:rect l="l" t="t" r="r" b="b"/>
              <a:pathLst>
                <a:path w="1250383" h="172613">
                  <a:moveTo>
                    <a:pt x="83167" y="0"/>
                  </a:moveTo>
                  <a:lnTo>
                    <a:pt x="1167216" y="0"/>
                  </a:lnTo>
                  <a:cubicBezTo>
                    <a:pt x="1189273" y="0"/>
                    <a:pt x="1210427" y="8762"/>
                    <a:pt x="1226024" y="24359"/>
                  </a:cubicBezTo>
                  <a:cubicBezTo>
                    <a:pt x="1241621" y="39956"/>
                    <a:pt x="1250383" y="61110"/>
                    <a:pt x="1250383" y="83167"/>
                  </a:cubicBezTo>
                  <a:lnTo>
                    <a:pt x="1250383" y="89446"/>
                  </a:lnTo>
                  <a:cubicBezTo>
                    <a:pt x="1250383" y="111504"/>
                    <a:pt x="1241621" y="132657"/>
                    <a:pt x="1226024" y="148254"/>
                  </a:cubicBezTo>
                  <a:cubicBezTo>
                    <a:pt x="1210427" y="163851"/>
                    <a:pt x="1189273" y="172613"/>
                    <a:pt x="1167216" y="172613"/>
                  </a:cubicBezTo>
                  <a:lnTo>
                    <a:pt x="83167" y="172613"/>
                  </a:lnTo>
                  <a:cubicBezTo>
                    <a:pt x="61110" y="172613"/>
                    <a:pt x="39956" y="163851"/>
                    <a:pt x="24359" y="148254"/>
                  </a:cubicBezTo>
                  <a:cubicBezTo>
                    <a:pt x="8762" y="132657"/>
                    <a:pt x="0" y="111504"/>
                    <a:pt x="0" y="89446"/>
                  </a:cubicBezTo>
                  <a:lnTo>
                    <a:pt x="0" y="83167"/>
                  </a:lnTo>
                  <a:cubicBezTo>
                    <a:pt x="0" y="61110"/>
                    <a:pt x="8762" y="39956"/>
                    <a:pt x="24359" y="24359"/>
                  </a:cubicBezTo>
                  <a:cubicBezTo>
                    <a:pt x="39956" y="8762"/>
                    <a:pt x="61110" y="0"/>
                    <a:pt x="83167" y="0"/>
                  </a:cubicBezTo>
                  <a:close/>
                </a:path>
              </a:pathLst>
            </a:custGeom>
            <a:solidFill>
              <a:srgbClr val="000000">
                <a:alpha val="0"/>
              </a:srgbClr>
            </a:solidFill>
            <a:ln w="19050">
              <a:solidFill>
                <a:srgbClr val="FFFFFF"/>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29" name="Group 29"/>
          <p:cNvGrpSpPr/>
          <p:nvPr/>
        </p:nvGrpSpPr>
        <p:grpSpPr>
          <a:xfrm>
            <a:off x="4568688" y="5203557"/>
            <a:ext cx="4856851" cy="768631"/>
            <a:chOff x="0" y="0"/>
            <a:chExt cx="1279171" cy="202438"/>
          </a:xfrm>
        </p:grpSpPr>
        <p:sp>
          <p:nvSpPr>
            <p:cNvPr id="30" name="Freeform 30"/>
            <p:cNvSpPr/>
            <p:nvPr/>
          </p:nvSpPr>
          <p:spPr>
            <a:xfrm>
              <a:off x="0" y="0"/>
              <a:ext cx="1279171" cy="202438"/>
            </a:xfrm>
            <a:custGeom>
              <a:avLst/>
              <a:gdLst/>
              <a:ahLst/>
              <a:cxnLst/>
              <a:rect l="l" t="t" r="r" b="b"/>
              <a:pathLst>
                <a:path w="1279171" h="202438">
                  <a:moveTo>
                    <a:pt x="81295" y="0"/>
                  </a:moveTo>
                  <a:lnTo>
                    <a:pt x="1197876" y="0"/>
                  </a:lnTo>
                  <a:cubicBezTo>
                    <a:pt x="1242774" y="0"/>
                    <a:pt x="1279171" y="36397"/>
                    <a:pt x="1279171" y="81295"/>
                  </a:cubicBezTo>
                  <a:lnTo>
                    <a:pt x="1279171" y="121143"/>
                  </a:lnTo>
                  <a:cubicBezTo>
                    <a:pt x="1279171" y="142703"/>
                    <a:pt x="1270606" y="163381"/>
                    <a:pt x="1255360" y="178627"/>
                  </a:cubicBezTo>
                  <a:cubicBezTo>
                    <a:pt x="1240114" y="193873"/>
                    <a:pt x="1219436" y="202438"/>
                    <a:pt x="1197876" y="202438"/>
                  </a:cubicBezTo>
                  <a:lnTo>
                    <a:pt x="81295" y="202438"/>
                  </a:lnTo>
                  <a:cubicBezTo>
                    <a:pt x="59734" y="202438"/>
                    <a:pt x="39057" y="193873"/>
                    <a:pt x="23811" y="178627"/>
                  </a:cubicBezTo>
                  <a:cubicBezTo>
                    <a:pt x="8565" y="163381"/>
                    <a:pt x="0" y="142703"/>
                    <a:pt x="0" y="121143"/>
                  </a:cubicBezTo>
                  <a:lnTo>
                    <a:pt x="0" y="81295"/>
                  </a:lnTo>
                  <a:cubicBezTo>
                    <a:pt x="0" y="59734"/>
                    <a:pt x="8565" y="39057"/>
                    <a:pt x="23811" y="23811"/>
                  </a:cubicBezTo>
                  <a:cubicBezTo>
                    <a:pt x="39057" y="8565"/>
                    <a:pt x="59734" y="0"/>
                    <a:pt x="81295" y="0"/>
                  </a:cubicBezTo>
                  <a:close/>
                </a:path>
              </a:pathLst>
            </a:custGeom>
            <a:solidFill>
              <a:srgbClr val="004AAD"/>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32" name="Group 32"/>
          <p:cNvGrpSpPr/>
          <p:nvPr/>
        </p:nvGrpSpPr>
        <p:grpSpPr>
          <a:xfrm>
            <a:off x="4623339" y="5251697"/>
            <a:ext cx="4747548" cy="655390"/>
            <a:chOff x="0" y="0"/>
            <a:chExt cx="1250383" cy="172613"/>
          </a:xfrm>
        </p:grpSpPr>
        <p:sp>
          <p:nvSpPr>
            <p:cNvPr id="33" name="Freeform 33"/>
            <p:cNvSpPr/>
            <p:nvPr/>
          </p:nvSpPr>
          <p:spPr>
            <a:xfrm>
              <a:off x="0" y="0"/>
              <a:ext cx="1250383" cy="172613"/>
            </a:xfrm>
            <a:custGeom>
              <a:avLst/>
              <a:gdLst/>
              <a:ahLst/>
              <a:cxnLst/>
              <a:rect l="l" t="t" r="r" b="b"/>
              <a:pathLst>
                <a:path w="1250383" h="172613">
                  <a:moveTo>
                    <a:pt x="83167" y="0"/>
                  </a:moveTo>
                  <a:lnTo>
                    <a:pt x="1167216" y="0"/>
                  </a:lnTo>
                  <a:cubicBezTo>
                    <a:pt x="1189273" y="0"/>
                    <a:pt x="1210427" y="8762"/>
                    <a:pt x="1226024" y="24359"/>
                  </a:cubicBezTo>
                  <a:cubicBezTo>
                    <a:pt x="1241621" y="39956"/>
                    <a:pt x="1250383" y="61110"/>
                    <a:pt x="1250383" y="83167"/>
                  </a:cubicBezTo>
                  <a:lnTo>
                    <a:pt x="1250383" y="89446"/>
                  </a:lnTo>
                  <a:cubicBezTo>
                    <a:pt x="1250383" y="111504"/>
                    <a:pt x="1241621" y="132657"/>
                    <a:pt x="1226024" y="148254"/>
                  </a:cubicBezTo>
                  <a:cubicBezTo>
                    <a:pt x="1210427" y="163851"/>
                    <a:pt x="1189273" y="172613"/>
                    <a:pt x="1167216" y="172613"/>
                  </a:cubicBezTo>
                  <a:lnTo>
                    <a:pt x="83167" y="172613"/>
                  </a:lnTo>
                  <a:cubicBezTo>
                    <a:pt x="61110" y="172613"/>
                    <a:pt x="39956" y="163851"/>
                    <a:pt x="24359" y="148254"/>
                  </a:cubicBezTo>
                  <a:cubicBezTo>
                    <a:pt x="8762" y="132657"/>
                    <a:pt x="0" y="111504"/>
                    <a:pt x="0" y="89446"/>
                  </a:cubicBezTo>
                  <a:lnTo>
                    <a:pt x="0" y="83167"/>
                  </a:lnTo>
                  <a:cubicBezTo>
                    <a:pt x="0" y="61110"/>
                    <a:pt x="8762" y="39956"/>
                    <a:pt x="24359" y="24359"/>
                  </a:cubicBezTo>
                  <a:cubicBezTo>
                    <a:pt x="39956" y="8762"/>
                    <a:pt x="61110" y="0"/>
                    <a:pt x="83167" y="0"/>
                  </a:cubicBezTo>
                  <a:close/>
                </a:path>
              </a:pathLst>
            </a:custGeom>
            <a:solidFill>
              <a:srgbClr val="000000">
                <a:alpha val="0"/>
              </a:srgbClr>
            </a:solidFill>
            <a:ln w="19050">
              <a:solidFill>
                <a:srgbClr val="FFFFFF"/>
              </a:solidFill>
            </a:ln>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5" name="TextBox 35"/>
          <p:cNvSpPr txBox="1"/>
          <p:nvPr/>
        </p:nvSpPr>
        <p:spPr>
          <a:xfrm>
            <a:off x="4514037" y="6067437"/>
            <a:ext cx="12416222" cy="3336298"/>
          </a:xfrm>
          <a:prstGeom prst="rect">
            <a:avLst/>
          </a:prstGeom>
        </p:spPr>
        <p:txBody>
          <a:bodyPr lIns="0" tIns="0" rIns="0" bIns="0" rtlCol="0" anchor="t">
            <a:spAutoFit/>
          </a:bodyPr>
          <a:lstStyle/>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环保，危害低，且取材方便、成本低，具备优良性能（可塑性强、绝缘、耐高温）</a:t>
            </a:r>
          </a:p>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陶瓷的原材料里拥有很多天然的矿物成分，是环保的</a:t>
            </a:r>
          </a:p>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陶瓷首饰造型多样，不受约束，可塑性强；</a:t>
            </a:r>
          </a:p>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烧成后硬度高，决定了它具有优异的耐磨性及不容易碎裂；</a:t>
            </a:r>
          </a:p>
          <a:p>
            <a:pPr>
              <a:lnSpc>
                <a:spcPts val="4350"/>
              </a:lnSpc>
            </a:pPr>
            <a:r>
              <a:rPr lang="en-US" sz="3000">
                <a:solidFill>
                  <a:srgbClr val="000000"/>
                </a:solidFill>
                <a:latin typeface="思源宋体 CN Medium" panose="02020500000000000000" pitchFamily="18" charset="-122"/>
                <a:ea typeface="思源宋体 CN Medium" panose="02020500000000000000" pitchFamily="18" charset="-122"/>
              </a:rPr>
              <a:t>高焰点决定了它具有杰出的耐热性。</a:t>
            </a:r>
          </a:p>
        </p:txBody>
      </p:sp>
      <p:sp>
        <p:nvSpPr>
          <p:cNvPr id="36" name="TextBox 36"/>
          <p:cNvSpPr txBox="1"/>
          <p:nvPr/>
        </p:nvSpPr>
        <p:spPr>
          <a:xfrm>
            <a:off x="4514037" y="3035857"/>
            <a:ext cx="12377674" cy="1572931"/>
          </a:xfrm>
          <a:prstGeom prst="rect">
            <a:avLst/>
          </a:prstGeom>
        </p:spPr>
        <p:txBody>
          <a:bodyPr lIns="0" tIns="0" rIns="0" bIns="0" rtlCol="0" anchor="t">
            <a:spAutoFit/>
          </a:bodyPr>
          <a:lstStyle/>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中国是陶瓷的创生地、陶瓷的国度，早在东汉时期己开始步入陶与瓷并举的时代。陶瓷自古就是中国的象征，是中华民族的瑰宝与文化载体，在英文辞典里可查“china”即瓷器的意思。</a:t>
            </a:r>
          </a:p>
        </p:txBody>
      </p:sp>
      <p:sp>
        <p:nvSpPr>
          <p:cNvPr id="37" name="TextBox 37"/>
          <p:cNvSpPr txBox="1"/>
          <p:nvPr/>
        </p:nvSpPr>
        <p:spPr>
          <a:xfrm>
            <a:off x="5129333" y="5244539"/>
            <a:ext cx="4022102" cy="604051"/>
          </a:xfrm>
          <a:prstGeom prst="rect">
            <a:avLst/>
          </a:prstGeom>
        </p:spPr>
        <p:txBody>
          <a:bodyPr lIns="0" tIns="0" rIns="0" bIns="0" rtlCol="0" anchor="t">
            <a:spAutoFit/>
          </a:bodyPr>
          <a:lstStyle/>
          <a:p>
            <a:pPr algn="ctr">
              <a:lnSpc>
                <a:spcPts val="5095"/>
              </a:lnSpc>
            </a:pPr>
            <a:r>
              <a:rPr lang="en-US" sz="3395" dirty="0" err="1">
                <a:solidFill>
                  <a:srgbClr val="FFFFFF"/>
                </a:solidFill>
                <a:latin typeface="思源宋体 CN Heavy" panose="02020900000000000000" pitchFamily="18" charset="-122"/>
                <a:ea typeface="思源宋体 CN Heavy" panose="02020900000000000000" pitchFamily="18" charset="-122"/>
              </a:rPr>
              <a:t>新型的“绿色首饰</a:t>
            </a:r>
            <a:r>
              <a:rPr lang="en-US" sz="3395" dirty="0">
                <a:solidFill>
                  <a:srgbClr val="FFFFFF"/>
                </a:solidFill>
                <a:latin typeface="思源宋体 CN Heavy" panose="02020900000000000000" pitchFamily="18" charset="-122"/>
                <a:ea typeface="思源宋体 CN Heavy" panose="02020900000000000000" pitchFamily="18" charset="-122"/>
              </a:rPr>
              <a:t>”</a:t>
            </a:r>
          </a:p>
        </p:txBody>
      </p:sp>
      <p:grpSp>
        <p:nvGrpSpPr>
          <p:cNvPr id="38" name="Group 38"/>
          <p:cNvGrpSpPr/>
          <p:nvPr/>
        </p:nvGrpSpPr>
        <p:grpSpPr>
          <a:xfrm rot="105070">
            <a:off x="10051456" y="302650"/>
            <a:ext cx="8236544" cy="2542708"/>
            <a:chOff x="0" y="0"/>
            <a:chExt cx="10982059" cy="3390277"/>
          </a:xfrm>
        </p:grpSpPr>
        <p:sp>
          <p:nvSpPr>
            <p:cNvPr id="39" name="TextBox 39"/>
            <p:cNvSpPr txBox="1"/>
            <p:nvPr/>
          </p:nvSpPr>
          <p:spPr>
            <a:xfrm>
              <a:off x="0" y="56532"/>
              <a:ext cx="2714212" cy="2647387"/>
            </a:xfrm>
            <a:prstGeom prst="rect">
              <a:avLst/>
            </a:prstGeom>
          </p:spPr>
          <p:txBody>
            <a:bodyPr lIns="0" tIns="0" rIns="0" bIns="0" rtlCol="0" anchor="t">
              <a:spAutoFit/>
            </a:bodyPr>
            <a:lstStyle/>
            <a:p>
              <a:pPr algn="ctr">
                <a:lnSpc>
                  <a:spcPts val="16700"/>
                </a:lnSpc>
                <a:spcBef>
                  <a:spcPct val="0"/>
                </a:spcBef>
              </a:pPr>
              <a:r>
                <a:rPr lang="en-US" sz="11930" spc="-1550">
                  <a:solidFill>
                    <a:srgbClr val="000000"/>
                  </a:solidFill>
                  <a:latin typeface="思源宋体 CN Heavy" panose="02020900000000000000" pitchFamily="18" charset="-122"/>
                  <a:ea typeface="思源宋体 CN Heavy" panose="02020900000000000000" pitchFamily="18" charset="-122"/>
                </a:rPr>
                <a:t>特</a:t>
              </a:r>
            </a:p>
          </p:txBody>
        </p:sp>
        <p:sp>
          <p:nvSpPr>
            <p:cNvPr id="40" name="TextBox 40"/>
            <p:cNvSpPr txBox="1"/>
            <p:nvPr/>
          </p:nvSpPr>
          <p:spPr>
            <a:xfrm>
              <a:off x="2237796" y="769775"/>
              <a:ext cx="2481986" cy="2620502"/>
            </a:xfrm>
            <a:prstGeom prst="rect">
              <a:avLst/>
            </a:prstGeom>
          </p:spPr>
          <p:txBody>
            <a:bodyPr lIns="0" tIns="0" rIns="0" bIns="0" rtlCol="0" anchor="t">
              <a:spAutoFit/>
            </a:bodyPr>
            <a:lstStyle/>
            <a:p>
              <a:pPr algn="ctr">
                <a:lnSpc>
                  <a:spcPts val="16510"/>
                </a:lnSpc>
                <a:spcBef>
                  <a:spcPct val="0"/>
                </a:spcBef>
              </a:pPr>
              <a:r>
                <a:rPr lang="en-US" sz="11795" spc="-1533">
                  <a:solidFill>
                    <a:srgbClr val="000000"/>
                  </a:solidFill>
                  <a:latin typeface="思源宋体 CN Heavy" panose="02020900000000000000" pitchFamily="18" charset="-122"/>
                  <a:ea typeface="思源宋体 CN Heavy" panose="02020900000000000000" pitchFamily="18" charset="-122"/>
                </a:rPr>
                <a:t>色</a:t>
              </a:r>
            </a:p>
          </p:txBody>
        </p:sp>
        <p:sp>
          <p:nvSpPr>
            <p:cNvPr id="41" name="TextBox 41"/>
            <p:cNvSpPr txBox="1"/>
            <p:nvPr/>
          </p:nvSpPr>
          <p:spPr>
            <a:xfrm>
              <a:off x="4281601" y="559090"/>
              <a:ext cx="2121230" cy="2339961"/>
            </a:xfrm>
            <a:prstGeom prst="rect">
              <a:avLst/>
            </a:prstGeom>
          </p:spPr>
          <p:txBody>
            <a:bodyPr lIns="0" tIns="0" rIns="0" bIns="0" rtlCol="0" anchor="t">
              <a:spAutoFit/>
            </a:bodyPr>
            <a:lstStyle/>
            <a:p>
              <a:pPr algn="ctr">
                <a:lnSpc>
                  <a:spcPts val="14780"/>
                </a:lnSpc>
                <a:spcBef>
                  <a:spcPct val="0"/>
                </a:spcBef>
              </a:pPr>
              <a:r>
                <a:rPr lang="en-US" sz="10555" spc="-1372">
                  <a:solidFill>
                    <a:srgbClr val="000000"/>
                  </a:solidFill>
                  <a:latin typeface="思源宋体 CN Heavy" panose="02020900000000000000" pitchFamily="18" charset="-122"/>
                  <a:ea typeface="思源宋体 CN Heavy" panose="02020900000000000000" pitchFamily="18" charset="-122"/>
                </a:rPr>
                <a:t>及</a:t>
              </a:r>
            </a:p>
          </p:txBody>
        </p:sp>
        <p:sp>
          <p:nvSpPr>
            <p:cNvPr id="42" name="TextBox 42"/>
            <p:cNvSpPr txBox="1"/>
            <p:nvPr/>
          </p:nvSpPr>
          <p:spPr>
            <a:xfrm>
              <a:off x="6388458" y="-228600"/>
              <a:ext cx="2225533" cy="2647034"/>
            </a:xfrm>
            <a:prstGeom prst="rect">
              <a:avLst/>
            </a:prstGeom>
          </p:spPr>
          <p:txBody>
            <a:bodyPr lIns="0" tIns="0" rIns="0" bIns="0" rtlCol="0" anchor="t">
              <a:spAutoFit/>
            </a:bodyPr>
            <a:lstStyle/>
            <a:p>
              <a:pPr algn="ctr">
                <a:lnSpc>
                  <a:spcPts val="16715"/>
                </a:lnSpc>
                <a:spcBef>
                  <a:spcPct val="0"/>
                </a:spcBef>
              </a:pPr>
              <a:r>
                <a:rPr lang="en-US" sz="11940" spc="-1552">
                  <a:solidFill>
                    <a:srgbClr val="000000"/>
                  </a:solidFill>
                  <a:latin typeface="思源宋体 CN Heavy" panose="02020900000000000000" pitchFamily="18" charset="-122"/>
                  <a:ea typeface="思源宋体 CN Heavy" panose="02020900000000000000" pitchFamily="18" charset="-122"/>
                </a:rPr>
                <a:t>优</a:t>
              </a:r>
            </a:p>
          </p:txBody>
        </p:sp>
        <p:sp>
          <p:nvSpPr>
            <p:cNvPr id="43" name="TextBox 43"/>
            <p:cNvSpPr txBox="1"/>
            <p:nvPr/>
          </p:nvSpPr>
          <p:spPr>
            <a:xfrm>
              <a:off x="8478526" y="299537"/>
              <a:ext cx="2503533" cy="2394659"/>
            </a:xfrm>
            <a:prstGeom prst="rect">
              <a:avLst/>
            </a:prstGeom>
          </p:spPr>
          <p:txBody>
            <a:bodyPr lIns="0" tIns="0" rIns="0" bIns="0" rtlCol="0" anchor="t">
              <a:spAutoFit/>
            </a:bodyPr>
            <a:lstStyle/>
            <a:p>
              <a:pPr algn="ctr">
                <a:lnSpc>
                  <a:spcPts val="15080"/>
                </a:lnSpc>
                <a:spcBef>
                  <a:spcPct val="0"/>
                </a:spcBef>
              </a:pPr>
              <a:r>
                <a:rPr lang="en-US" sz="10770" spc="-1400">
                  <a:solidFill>
                    <a:srgbClr val="000000"/>
                  </a:solidFill>
                  <a:latin typeface="思源宋体 CN Heavy" panose="02020900000000000000" pitchFamily="18" charset="-122"/>
                  <a:ea typeface="思源宋体 CN Heavy" panose="02020900000000000000" pitchFamily="18" charset="-122"/>
                </a:rPr>
                <a:t>势</a:t>
              </a:r>
            </a:p>
          </p:txBody>
        </p:sp>
      </p:grpSp>
      <p:sp>
        <p:nvSpPr>
          <p:cNvPr id="25" name="TextBox 25"/>
          <p:cNvSpPr txBox="1"/>
          <p:nvPr/>
        </p:nvSpPr>
        <p:spPr>
          <a:xfrm>
            <a:off x="5077517" y="2101049"/>
            <a:ext cx="3839193" cy="604051"/>
          </a:xfrm>
          <a:prstGeom prst="rect">
            <a:avLst/>
          </a:prstGeom>
        </p:spPr>
        <p:txBody>
          <a:bodyPr lIns="0" tIns="0" rIns="0" bIns="0" rtlCol="0" anchor="t">
            <a:spAutoFit/>
          </a:bodyPr>
          <a:lstStyle/>
          <a:p>
            <a:pPr algn="ctr">
              <a:lnSpc>
                <a:spcPts val="5095"/>
              </a:lnSpc>
            </a:pPr>
            <a:r>
              <a:rPr lang="en-US" sz="3395" dirty="0" err="1">
                <a:solidFill>
                  <a:srgbClr val="FFFFFF"/>
                </a:solidFill>
                <a:latin typeface="思源宋体 CN Heavy" panose="02020900000000000000" pitchFamily="18" charset="-122"/>
                <a:ea typeface="思源宋体 CN Heavy" panose="02020900000000000000" pitchFamily="18" charset="-122"/>
              </a:rPr>
              <a:t>具有强烈的民族性</a:t>
            </a:r>
            <a:endParaRPr lang="en-US" sz="3395" dirty="0">
              <a:solidFill>
                <a:srgbClr val="FFFFFF"/>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449749">
            <a:off x="9021124" y="-93116"/>
            <a:ext cx="9923438" cy="4490356"/>
          </a:xfrm>
          <a:prstGeom prst="rect">
            <a:avLst/>
          </a:prstGeom>
        </p:spPr>
      </p:pic>
      <p:grpSp>
        <p:nvGrpSpPr>
          <p:cNvPr id="4" name="Group 4"/>
          <p:cNvGrpSpPr/>
          <p:nvPr/>
        </p:nvGrpSpPr>
        <p:grpSpPr>
          <a:xfrm>
            <a:off x="-1981239" y="18952"/>
            <a:ext cx="22250478" cy="447284"/>
            <a:chOff x="0" y="0"/>
            <a:chExt cx="29667304" cy="596379"/>
          </a:xfrm>
        </p:grpSpPr>
        <p:grpSp>
          <p:nvGrpSpPr>
            <p:cNvPr id="5" name="Group 5"/>
            <p:cNvGrpSpPr/>
            <p:nvPr/>
          </p:nvGrpSpPr>
          <p:grpSpPr>
            <a:xfrm>
              <a:off x="2371332" y="417103"/>
              <a:ext cx="24924640" cy="179277"/>
              <a:chOff x="0" y="0"/>
              <a:chExt cx="4923386" cy="35413"/>
            </a:xfrm>
          </p:grpSpPr>
          <p:sp>
            <p:nvSpPr>
              <p:cNvPr id="6" name="Freeform 6"/>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3" name="Group 13"/>
          <p:cNvGrpSpPr/>
          <p:nvPr/>
        </p:nvGrpSpPr>
        <p:grpSpPr>
          <a:xfrm rot="-10800000">
            <a:off x="-1981239" y="9874775"/>
            <a:ext cx="22250478" cy="447284"/>
            <a:chOff x="0" y="0"/>
            <a:chExt cx="29667304" cy="596379"/>
          </a:xfrm>
        </p:grpSpPr>
        <p:grpSp>
          <p:nvGrpSpPr>
            <p:cNvPr id="14" name="Group 14"/>
            <p:cNvGrpSpPr/>
            <p:nvPr/>
          </p:nvGrpSpPr>
          <p:grpSpPr>
            <a:xfrm rot="-10800000">
              <a:off x="2492875" y="417103"/>
              <a:ext cx="24645114" cy="179277"/>
              <a:chOff x="0" y="0"/>
              <a:chExt cx="4868171" cy="35413"/>
            </a:xfrm>
          </p:grpSpPr>
          <p:sp>
            <p:nvSpPr>
              <p:cNvPr id="15" name="Freeform 15"/>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7" name="Picture 17"/>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8" name="Picture 18"/>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9" name="Picture 19"/>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20" name="Picture 20"/>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22" name="Group 22"/>
          <p:cNvGrpSpPr/>
          <p:nvPr/>
        </p:nvGrpSpPr>
        <p:grpSpPr>
          <a:xfrm>
            <a:off x="8770633" y="5529185"/>
            <a:ext cx="73541" cy="73541"/>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25" name="Group 25"/>
          <p:cNvGrpSpPr/>
          <p:nvPr/>
        </p:nvGrpSpPr>
        <p:grpSpPr>
          <a:xfrm>
            <a:off x="1028700" y="1256931"/>
            <a:ext cx="5332003" cy="768631"/>
            <a:chOff x="0" y="0"/>
            <a:chExt cx="1404314" cy="202438"/>
          </a:xfrm>
        </p:grpSpPr>
        <p:sp>
          <p:nvSpPr>
            <p:cNvPr id="26" name="Freeform 26"/>
            <p:cNvSpPr/>
            <p:nvPr/>
          </p:nvSpPr>
          <p:spPr>
            <a:xfrm>
              <a:off x="0" y="0"/>
              <a:ext cx="1404314" cy="202438"/>
            </a:xfrm>
            <a:custGeom>
              <a:avLst/>
              <a:gdLst/>
              <a:ahLst/>
              <a:cxnLst/>
              <a:rect l="l" t="t" r="r" b="b"/>
              <a:pathLst>
                <a:path w="1404314" h="202438">
                  <a:moveTo>
                    <a:pt x="74051" y="0"/>
                  </a:moveTo>
                  <a:lnTo>
                    <a:pt x="1330263" y="0"/>
                  </a:lnTo>
                  <a:cubicBezTo>
                    <a:pt x="1371160" y="0"/>
                    <a:pt x="1404314" y="33154"/>
                    <a:pt x="1404314" y="74051"/>
                  </a:cubicBezTo>
                  <a:lnTo>
                    <a:pt x="1404314" y="128387"/>
                  </a:lnTo>
                  <a:cubicBezTo>
                    <a:pt x="1404314" y="169284"/>
                    <a:pt x="1371160" y="202438"/>
                    <a:pt x="1330263" y="202438"/>
                  </a:cubicBezTo>
                  <a:lnTo>
                    <a:pt x="74051" y="202438"/>
                  </a:lnTo>
                  <a:cubicBezTo>
                    <a:pt x="33154" y="202438"/>
                    <a:pt x="0" y="169284"/>
                    <a:pt x="0" y="128387"/>
                  </a:cubicBezTo>
                  <a:lnTo>
                    <a:pt x="0" y="74051"/>
                  </a:lnTo>
                  <a:cubicBezTo>
                    <a:pt x="0" y="33154"/>
                    <a:pt x="33154" y="0"/>
                    <a:pt x="74051" y="0"/>
                  </a:cubicBezTo>
                  <a:close/>
                </a:path>
              </a:pathLst>
            </a:custGeom>
            <a:solidFill>
              <a:srgbClr val="004AAD"/>
            </a:solidFill>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28" name="Group 28"/>
          <p:cNvGrpSpPr/>
          <p:nvPr/>
        </p:nvGrpSpPr>
        <p:grpSpPr>
          <a:xfrm>
            <a:off x="1139177" y="1313551"/>
            <a:ext cx="5111049" cy="655390"/>
            <a:chOff x="0" y="0"/>
            <a:chExt cx="1346120" cy="172613"/>
          </a:xfrm>
        </p:grpSpPr>
        <p:sp>
          <p:nvSpPr>
            <p:cNvPr id="29" name="Freeform 29"/>
            <p:cNvSpPr/>
            <p:nvPr/>
          </p:nvSpPr>
          <p:spPr>
            <a:xfrm>
              <a:off x="0" y="0"/>
              <a:ext cx="1346120" cy="172613"/>
            </a:xfrm>
            <a:custGeom>
              <a:avLst/>
              <a:gdLst/>
              <a:ahLst/>
              <a:cxnLst/>
              <a:rect l="l" t="t" r="r" b="b"/>
              <a:pathLst>
                <a:path w="1346120" h="172613">
                  <a:moveTo>
                    <a:pt x="77252" y="0"/>
                  </a:moveTo>
                  <a:lnTo>
                    <a:pt x="1268868" y="0"/>
                  </a:lnTo>
                  <a:cubicBezTo>
                    <a:pt x="1311533" y="0"/>
                    <a:pt x="1346120" y="34587"/>
                    <a:pt x="1346120" y="77252"/>
                  </a:cubicBezTo>
                  <a:lnTo>
                    <a:pt x="1346120" y="95361"/>
                  </a:lnTo>
                  <a:cubicBezTo>
                    <a:pt x="1346120" y="138026"/>
                    <a:pt x="1311533" y="172613"/>
                    <a:pt x="1268868" y="172613"/>
                  </a:cubicBezTo>
                  <a:lnTo>
                    <a:pt x="77252" y="172613"/>
                  </a:lnTo>
                  <a:cubicBezTo>
                    <a:pt x="34587" y="172613"/>
                    <a:pt x="0" y="138026"/>
                    <a:pt x="0" y="95361"/>
                  </a:cubicBezTo>
                  <a:lnTo>
                    <a:pt x="0" y="77252"/>
                  </a:lnTo>
                  <a:cubicBezTo>
                    <a:pt x="0" y="34587"/>
                    <a:pt x="34587" y="0"/>
                    <a:pt x="77252" y="0"/>
                  </a:cubicBezTo>
                  <a:close/>
                </a:path>
              </a:pathLst>
            </a:custGeom>
            <a:solidFill>
              <a:srgbClr val="000000">
                <a:alpha val="0"/>
              </a:srgbClr>
            </a:solidFill>
            <a:ln w="19050">
              <a:solidFill>
                <a:srgbClr val="FFFFFF"/>
              </a:solidFill>
            </a:ln>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31" name="Group 31"/>
          <p:cNvGrpSpPr/>
          <p:nvPr/>
        </p:nvGrpSpPr>
        <p:grpSpPr>
          <a:xfrm>
            <a:off x="1028700" y="4387761"/>
            <a:ext cx="5332003" cy="768631"/>
            <a:chOff x="0" y="0"/>
            <a:chExt cx="1404314" cy="202438"/>
          </a:xfrm>
        </p:grpSpPr>
        <p:sp>
          <p:nvSpPr>
            <p:cNvPr id="32" name="Freeform 32"/>
            <p:cNvSpPr/>
            <p:nvPr/>
          </p:nvSpPr>
          <p:spPr>
            <a:xfrm>
              <a:off x="0" y="0"/>
              <a:ext cx="1404314" cy="202438"/>
            </a:xfrm>
            <a:custGeom>
              <a:avLst/>
              <a:gdLst/>
              <a:ahLst/>
              <a:cxnLst/>
              <a:rect l="l" t="t" r="r" b="b"/>
              <a:pathLst>
                <a:path w="1404314" h="202438">
                  <a:moveTo>
                    <a:pt x="74051" y="0"/>
                  </a:moveTo>
                  <a:lnTo>
                    <a:pt x="1330263" y="0"/>
                  </a:lnTo>
                  <a:cubicBezTo>
                    <a:pt x="1371160" y="0"/>
                    <a:pt x="1404314" y="33154"/>
                    <a:pt x="1404314" y="74051"/>
                  </a:cubicBezTo>
                  <a:lnTo>
                    <a:pt x="1404314" y="128387"/>
                  </a:lnTo>
                  <a:cubicBezTo>
                    <a:pt x="1404314" y="169284"/>
                    <a:pt x="1371160" y="202438"/>
                    <a:pt x="1330263" y="202438"/>
                  </a:cubicBezTo>
                  <a:lnTo>
                    <a:pt x="74051" y="202438"/>
                  </a:lnTo>
                  <a:cubicBezTo>
                    <a:pt x="33154" y="202438"/>
                    <a:pt x="0" y="169284"/>
                    <a:pt x="0" y="128387"/>
                  </a:cubicBezTo>
                  <a:lnTo>
                    <a:pt x="0" y="74051"/>
                  </a:lnTo>
                  <a:cubicBezTo>
                    <a:pt x="0" y="33154"/>
                    <a:pt x="33154" y="0"/>
                    <a:pt x="74051" y="0"/>
                  </a:cubicBezTo>
                  <a:close/>
                </a:path>
              </a:pathLst>
            </a:custGeom>
            <a:solidFill>
              <a:srgbClr val="004AAD"/>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34" name="Group 34"/>
          <p:cNvGrpSpPr/>
          <p:nvPr/>
        </p:nvGrpSpPr>
        <p:grpSpPr>
          <a:xfrm>
            <a:off x="1139177" y="4444382"/>
            <a:ext cx="5111049" cy="655390"/>
            <a:chOff x="0" y="0"/>
            <a:chExt cx="1346120" cy="172613"/>
          </a:xfrm>
        </p:grpSpPr>
        <p:sp>
          <p:nvSpPr>
            <p:cNvPr id="35" name="Freeform 35"/>
            <p:cNvSpPr/>
            <p:nvPr/>
          </p:nvSpPr>
          <p:spPr>
            <a:xfrm>
              <a:off x="0" y="0"/>
              <a:ext cx="1346120" cy="172613"/>
            </a:xfrm>
            <a:custGeom>
              <a:avLst/>
              <a:gdLst/>
              <a:ahLst/>
              <a:cxnLst/>
              <a:rect l="l" t="t" r="r" b="b"/>
              <a:pathLst>
                <a:path w="1346120" h="172613">
                  <a:moveTo>
                    <a:pt x="77252" y="0"/>
                  </a:moveTo>
                  <a:lnTo>
                    <a:pt x="1268868" y="0"/>
                  </a:lnTo>
                  <a:cubicBezTo>
                    <a:pt x="1311533" y="0"/>
                    <a:pt x="1346120" y="34587"/>
                    <a:pt x="1346120" y="77252"/>
                  </a:cubicBezTo>
                  <a:lnTo>
                    <a:pt x="1346120" y="95361"/>
                  </a:lnTo>
                  <a:cubicBezTo>
                    <a:pt x="1346120" y="138026"/>
                    <a:pt x="1311533" y="172613"/>
                    <a:pt x="1268868" y="172613"/>
                  </a:cubicBezTo>
                  <a:lnTo>
                    <a:pt x="77252" y="172613"/>
                  </a:lnTo>
                  <a:cubicBezTo>
                    <a:pt x="34587" y="172613"/>
                    <a:pt x="0" y="138026"/>
                    <a:pt x="0" y="95361"/>
                  </a:cubicBezTo>
                  <a:lnTo>
                    <a:pt x="0" y="77252"/>
                  </a:lnTo>
                  <a:cubicBezTo>
                    <a:pt x="0" y="34587"/>
                    <a:pt x="34587" y="0"/>
                    <a:pt x="77252" y="0"/>
                  </a:cubicBezTo>
                  <a:close/>
                </a:path>
              </a:pathLst>
            </a:custGeom>
            <a:solidFill>
              <a:srgbClr val="000000">
                <a:alpha val="0"/>
              </a:srgbClr>
            </a:solidFill>
            <a:ln w="19050">
              <a:solidFill>
                <a:srgbClr val="FFFFFF"/>
              </a:solidFill>
            </a:ln>
          </p:spPr>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37" name="Group 37"/>
          <p:cNvGrpSpPr/>
          <p:nvPr/>
        </p:nvGrpSpPr>
        <p:grpSpPr>
          <a:xfrm>
            <a:off x="1057275" y="6470842"/>
            <a:ext cx="5332003" cy="768631"/>
            <a:chOff x="0" y="0"/>
            <a:chExt cx="1404314" cy="202438"/>
          </a:xfrm>
        </p:grpSpPr>
        <p:sp>
          <p:nvSpPr>
            <p:cNvPr id="38" name="Freeform 38"/>
            <p:cNvSpPr/>
            <p:nvPr/>
          </p:nvSpPr>
          <p:spPr>
            <a:xfrm>
              <a:off x="0" y="0"/>
              <a:ext cx="1404314" cy="202438"/>
            </a:xfrm>
            <a:custGeom>
              <a:avLst/>
              <a:gdLst/>
              <a:ahLst/>
              <a:cxnLst/>
              <a:rect l="l" t="t" r="r" b="b"/>
              <a:pathLst>
                <a:path w="1404314" h="202438">
                  <a:moveTo>
                    <a:pt x="74051" y="0"/>
                  </a:moveTo>
                  <a:lnTo>
                    <a:pt x="1330263" y="0"/>
                  </a:lnTo>
                  <a:cubicBezTo>
                    <a:pt x="1371160" y="0"/>
                    <a:pt x="1404314" y="33154"/>
                    <a:pt x="1404314" y="74051"/>
                  </a:cubicBezTo>
                  <a:lnTo>
                    <a:pt x="1404314" y="128387"/>
                  </a:lnTo>
                  <a:cubicBezTo>
                    <a:pt x="1404314" y="169284"/>
                    <a:pt x="1371160" y="202438"/>
                    <a:pt x="1330263" y="202438"/>
                  </a:cubicBezTo>
                  <a:lnTo>
                    <a:pt x="74051" y="202438"/>
                  </a:lnTo>
                  <a:cubicBezTo>
                    <a:pt x="33154" y="202438"/>
                    <a:pt x="0" y="169284"/>
                    <a:pt x="0" y="128387"/>
                  </a:cubicBezTo>
                  <a:lnTo>
                    <a:pt x="0" y="74051"/>
                  </a:lnTo>
                  <a:cubicBezTo>
                    <a:pt x="0" y="33154"/>
                    <a:pt x="33154" y="0"/>
                    <a:pt x="74051" y="0"/>
                  </a:cubicBezTo>
                  <a:close/>
                </a:path>
              </a:pathLst>
            </a:custGeom>
            <a:solidFill>
              <a:srgbClr val="004AAD"/>
            </a:solidFill>
          </p:spPr>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40" name="Group 40"/>
          <p:cNvGrpSpPr/>
          <p:nvPr/>
        </p:nvGrpSpPr>
        <p:grpSpPr>
          <a:xfrm>
            <a:off x="1167752" y="6559472"/>
            <a:ext cx="5111049" cy="655390"/>
            <a:chOff x="0" y="0"/>
            <a:chExt cx="1346120" cy="172613"/>
          </a:xfrm>
        </p:grpSpPr>
        <p:sp>
          <p:nvSpPr>
            <p:cNvPr id="41" name="Freeform 41"/>
            <p:cNvSpPr/>
            <p:nvPr/>
          </p:nvSpPr>
          <p:spPr>
            <a:xfrm>
              <a:off x="0" y="0"/>
              <a:ext cx="1346120" cy="172613"/>
            </a:xfrm>
            <a:custGeom>
              <a:avLst/>
              <a:gdLst/>
              <a:ahLst/>
              <a:cxnLst/>
              <a:rect l="l" t="t" r="r" b="b"/>
              <a:pathLst>
                <a:path w="1346120" h="172613">
                  <a:moveTo>
                    <a:pt x="77252" y="0"/>
                  </a:moveTo>
                  <a:lnTo>
                    <a:pt x="1268868" y="0"/>
                  </a:lnTo>
                  <a:cubicBezTo>
                    <a:pt x="1311533" y="0"/>
                    <a:pt x="1346120" y="34587"/>
                    <a:pt x="1346120" y="77252"/>
                  </a:cubicBezTo>
                  <a:lnTo>
                    <a:pt x="1346120" y="95361"/>
                  </a:lnTo>
                  <a:cubicBezTo>
                    <a:pt x="1346120" y="138026"/>
                    <a:pt x="1311533" y="172613"/>
                    <a:pt x="1268868" y="172613"/>
                  </a:cubicBezTo>
                  <a:lnTo>
                    <a:pt x="77252" y="172613"/>
                  </a:lnTo>
                  <a:cubicBezTo>
                    <a:pt x="34587" y="172613"/>
                    <a:pt x="0" y="138026"/>
                    <a:pt x="0" y="95361"/>
                  </a:cubicBezTo>
                  <a:lnTo>
                    <a:pt x="0" y="77252"/>
                  </a:lnTo>
                  <a:cubicBezTo>
                    <a:pt x="0" y="34587"/>
                    <a:pt x="34587" y="0"/>
                    <a:pt x="77252" y="0"/>
                  </a:cubicBezTo>
                  <a:close/>
                </a:path>
              </a:pathLst>
            </a:custGeom>
            <a:solidFill>
              <a:srgbClr val="000000">
                <a:alpha val="0"/>
              </a:srgbClr>
            </a:solidFill>
            <a:ln w="19050">
              <a:solidFill>
                <a:srgbClr val="FFFFFF"/>
              </a:solidFill>
            </a:ln>
          </p:spPr>
        </p:sp>
        <p:sp>
          <p:nvSpPr>
            <p:cNvPr id="42"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43" name="Picture 43"/>
          <p:cNvPicPr>
            <a:picLocks noChangeAspect="1"/>
          </p:cNvPicPr>
          <p:nvPr/>
        </p:nvPicPr>
        <p:blipFill>
          <a:blip r:embed="rId5"/>
          <a:srcRect/>
          <a:stretch>
            <a:fillRect/>
          </a:stretch>
        </p:blipFill>
        <p:spPr>
          <a:xfrm rot="-98650">
            <a:off x="1758926" y="1386846"/>
            <a:ext cx="15303136" cy="8550627"/>
          </a:xfrm>
          <a:prstGeom prst="rect">
            <a:avLst/>
          </a:prstGeom>
        </p:spPr>
      </p:pic>
      <p:sp>
        <p:nvSpPr>
          <p:cNvPr id="44" name="TextBox 44"/>
          <p:cNvSpPr txBox="1"/>
          <p:nvPr/>
        </p:nvSpPr>
        <p:spPr>
          <a:xfrm>
            <a:off x="1057275" y="1291596"/>
            <a:ext cx="5102461" cy="604051"/>
          </a:xfrm>
          <a:prstGeom prst="rect">
            <a:avLst/>
          </a:prstGeom>
        </p:spPr>
        <p:txBody>
          <a:bodyPr lIns="0" tIns="0" rIns="0" bIns="0" rtlCol="0" anchor="t">
            <a:spAutoFit/>
          </a:bodyPr>
          <a:lstStyle/>
          <a:p>
            <a:pPr algn="ctr">
              <a:lnSpc>
                <a:spcPts val="5095"/>
              </a:lnSpc>
            </a:pPr>
            <a:r>
              <a:rPr lang="en-US" sz="3395" spc="743" dirty="0">
                <a:solidFill>
                  <a:srgbClr val="FFFFFF"/>
                </a:solidFill>
                <a:latin typeface="思源宋体 CN Heavy" panose="02020900000000000000" pitchFamily="18" charset="-122"/>
                <a:ea typeface="思源宋体 CN Heavy" panose="02020900000000000000" pitchFamily="18" charset="-122"/>
              </a:rPr>
              <a:t> </a:t>
            </a:r>
            <a:r>
              <a:rPr lang="en-US" sz="3395" spc="743" dirty="0" err="1">
                <a:solidFill>
                  <a:srgbClr val="FFFFFF"/>
                </a:solidFill>
                <a:latin typeface="思源宋体 CN Heavy" panose="02020900000000000000" pitchFamily="18" charset="-122"/>
                <a:ea typeface="思源宋体 CN Heavy" panose="02020900000000000000" pitchFamily="18" charset="-122"/>
              </a:rPr>
              <a:t>无可替代的色彩优势</a:t>
            </a:r>
            <a:endParaRPr lang="en-US" sz="3395" spc="743" dirty="0">
              <a:solidFill>
                <a:srgbClr val="FFFFFF"/>
              </a:solidFill>
              <a:latin typeface="思源宋体 CN Heavy" panose="02020900000000000000" pitchFamily="18" charset="-122"/>
              <a:ea typeface="思源宋体 CN Heavy" panose="02020900000000000000" pitchFamily="18" charset="-122"/>
            </a:endParaRPr>
          </a:p>
        </p:txBody>
      </p:sp>
      <p:sp>
        <p:nvSpPr>
          <p:cNvPr id="45" name="TextBox 45"/>
          <p:cNvSpPr txBox="1"/>
          <p:nvPr/>
        </p:nvSpPr>
        <p:spPr>
          <a:xfrm>
            <a:off x="1139177" y="2044611"/>
            <a:ext cx="13428353" cy="2124075"/>
          </a:xfrm>
          <a:prstGeom prst="rect">
            <a:avLst/>
          </a:prstGeom>
        </p:spPr>
        <p:txBody>
          <a:bodyPr lIns="0" tIns="0" rIns="0" bIns="0" rtlCol="0" anchor="t">
            <a:spAutoFit/>
          </a:bodyPr>
          <a:lstStyle/>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陶瓷首饰中的色彩与釉色有关，釉在火中发生化学变化，在烧制过程中也存在着一定的偶然性，有时会有意想不到的效果。比如说唐代的三彩陶器、宋代的五大窑系经典的釉色、青花等效果，这是除陶瓷外，在其他材质上无法看到的效果。</a:t>
            </a:r>
          </a:p>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在陶瓷首饰上很难看到一模一样的颜色，这就是陶瓷首饰在色彩上的魅力。</a:t>
            </a:r>
          </a:p>
        </p:txBody>
      </p:sp>
      <p:sp>
        <p:nvSpPr>
          <p:cNvPr id="46" name="TextBox 46"/>
          <p:cNvSpPr txBox="1"/>
          <p:nvPr/>
        </p:nvSpPr>
        <p:spPr>
          <a:xfrm>
            <a:off x="1057275" y="5232592"/>
            <a:ext cx="16086690" cy="1057275"/>
          </a:xfrm>
          <a:prstGeom prst="rect">
            <a:avLst/>
          </a:prstGeom>
        </p:spPr>
        <p:txBody>
          <a:bodyPr lIns="0" tIns="0" rIns="0" bIns="0" rtlCol="0" anchor="t">
            <a:spAutoFit/>
          </a:bodyPr>
          <a:lstStyle/>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陶瓷首饰特有的形式：瓷珠、瓷块佩件，未上釉的陶质首饰、软陶首饰、珐琅首饰，还有上世纪9 O年代初开始流行的瓷片包镶首饰等。</a:t>
            </a:r>
          </a:p>
        </p:txBody>
      </p:sp>
      <p:sp>
        <p:nvSpPr>
          <p:cNvPr id="47" name="TextBox 47"/>
          <p:cNvSpPr txBox="1"/>
          <p:nvPr/>
        </p:nvSpPr>
        <p:spPr>
          <a:xfrm>
            <a:off x="1057275" y="7315673"/>
            <a:ext cx="16004787" cy="2124075"/>
          </a:xfrm>
          <a:prstGeom prst="rect">
            <a:avLst/>
          </a:prstGeom>
        </p:spPr>
        <p:txBody>
          <a:bodyPr lIns="0" tIns="0" rIns="0" bIns="0" rtlCol="0" anchor="t">
            <a:spAutoFit/>
          </a:bodyPr>
          <a:lstStyle/>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坯体本身的装饰 不同的色釉装饰 以成型、烧成的几种方法相结合的综合装饰</a:t>
            </a:r>
          </a:p>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材料、成型、装饰技法的自然天成的美  人为装饰美与天然浑成的胎质美、釉色美</a:t>
            </a:r>
          </a:p>
          <a:p>
            <a:pPr>
              <a:lnSpc>
                <a:spcPts val="4200"/>
              </a:lnSpc>
            </a:pPr>
            <a:r>
              <a:rPr lang="en-US" sz="3000">
                <a:solidFill>
                  <a:srgbClr val="000000"/>
                </a:solidFill>
                <a:latin typeface="思源宋体 CN Medium" panose="02020500000000000000" pitchFamily="18" charset="-122"/>
                <a:ea typeface="思源宋体 CN Medium" panose="02020500000000000000" pitchFamily="18" charset="-122"/>
              </a:rPr>
              <a:t>不仅能借鉴绘画、雕塑和其他姊妹艺术的经验，而且可打破时空限制，突破原有的艺术形式，按照设计者的主观设想、按照美的自身内在规律，强化作品意境。</a:t>
            </a:r>
          </a:p>
        </p:txBody>
      </p:sp>
      <p:sp>
        <p:nvSpPr>
          <p:cNvPr id="48" name="TextBox 48"/>
          <p:cNvSpPr txBox="1"/>
          <p:nvPr/>
        </p:nvSpPr>
        <p:spPr>
          <a:xfrm>
            <a:off x="1844322" y="4422426"/>
            <a:ext cx="3700760" cy="604051"/>
          </a:xfrm>
          <a:prstGeom prst="rect">
            <a:avLst/>
          </a:prstGeom>
        </p:spPr>
        <p:txBody>
          <a:bodyPr lIns="0" tIns="0" rIns="0" bIns="0" rtlCol="0" anchor="t">
            <a:spAutoFit/>
          </a:bodyPr>
          <a:lstStyle/>
          <a:p>
            <a:pPr algn="ctr">
              <a:lnSpc>
                <a:spcPts val="5095"/>
              </a:lnSpc>
            </a:pPr>
            <a:r>
              <a:rPr lang="en-US" sz="3395" spc="743">
                <a:solidFill>
                  <a:srgbClr val="FFFFFF"/>
                </a:solidFill>
                <a:latin typeface="思源宋体 CN Heavy" panose="02020900000000000000" pitchFamily="18" charset="-122"/>
                <a:ea typeface="思源宋体 CN Heavy" panose="02020900000000000000" pitchFamily="18" charset="-122"/>
              </a:rPr>
              <a:t>形式多样性</a:t>
            </a:r>
          </a:p>
        </p:txBody>
      </p:sp>
      <p:sp>
        <p:nvSpPr>
          <p:cNvPr id="49" name="TextBox 49"/>
          <p:cNvSpPr txBox="1"/>
          <p:nvPr/>
        </p:nvSpPr>
        <p:spPr>
          <a:xfrm>
            <a:off x="1872897" y="6518467"/>
            <a:ext cx="3700760" cy="604051"/>
          </a:xfrm>
          <a:prstGeom prst="rect">
            <a:avLst/>
          </a:prstGeom>
        </p:spPr>
        <p:txBody>
          <a:bodyPr lIns="0" tIns="0" rIns="0" bIns="0" rtlCol="0" anchor="t">
            <a:spAutoFit/>
          </a:bodyPr>
          <a:lstStyle/>
          <a:p>
            <a:pPr algn="ctr">
              <a:lnSpc>
                <a:spcPts val="5095"/>
              </a:lnSpc>
            </a:pPr>
            <a:r>
              <a:rPr lang="en-US" sz="3395" spc="743">
                <a:solidFill>
                  <a:srgbClr val="FFFFFF"/>
                </a:solidFill>
                <a:latin typeface="思源宋体 CN Heavy" panose="02020900000000000000" pitchFamily="18" charset="-122"/>
                <a:ea typeface="思源宋体 CN Heavy" panose="02020900000000000000" pitchFamily="18" charset="-122"/>
              </a:rPr>
              <a:t>独特装饰效果</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5"/>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6"/>
          <a:srcRect/>
          <a:stretch>
            <a:fillRect/>
          </a:stretch>
        </p:blipFill>
        <p:spPr>
          <a:xfrm>
            <a:off x="321792" y="6897778"/>
            <a:ext cx="3892554" cy="2379572"/>
          </a:xfrm>
          <a:prstGeom prst="rect">
            <a:avLst/>
          </a:prstGeom>
        </p:spPr>
      </p:pic>
      <p:sp>
        <p:nvSpPr>
          <p:cNvPr id="7" name="TextBox 7"/>
          <p:cNvSpPr txBox="1"/>
          <p:nvPr/>
        </p:nvSpPr>
        <p:spPr>
          <a:xfrm>
            <a:off x="8229600" y="2716778"/>
            <a:ext cx="2057400" cy="1478995"/>
          </a:xfrm>
          <a:prstGeom prst="rect">
            <a:avLst/>
          </a:prstGeom>
        </p:spPr>
        <p:txBody>
          <a:bodyPr wrap="square" lIns="0" tIns="0" rIns="0" bIns="0" rtlCol="0" anchor="t">
            <a:spAutoFit/>
          </a:bodyPr>
          <a:lstStyle/>
          <a:p>
            <a:pPr algn="ctr">
              <a:lnSpc>
                <a:spcPts val="13700"/>
              </a:lnSpc>
            </a:pPr>
            <a:r>
              <a:rPr lang="en-US" sz="9785" spc="1418" dirty="0">
                <a:solidFill>
                  <a:srgbClr val="000000"/>
                </a:solidFill>
                <a:latin typeface="康熙字典體" pitchFamily="2" charset="-120"/>
                <a:ea typeface="康熙字典體" pitchFamily="2" charset="-120"/>
              </a:rPr>
              <a:t>05</a:t>
            </a:r>
          </a:p>
        </p:txBody>
      </p:sp>
      <p:sp>
        <p:nvSpPr>
          <p:cNvPr id="8" name="TextBox 8"/>
          <p:cNvSpPr txBox="1"/>
          <p:nvPr/>
        </p:nvSpPr>
        <p:spPr>
          <a:xfrm>
            <a:off x="5612701" y="5383164"/>
            <a:ext cx="7062599" cy="1155124"/>
          </a:xfrm>
          <a:prstGeom prst="rect">
            <a:avLst/>
          </a:prstGeom>
        </p:spPr>
        <p:txBody>
          <a:bodyPr wrap="square" lIns="0" tIns="0" rIns="0" bIns="0" rtlCol="0" anchor="t">
            <a:spAutoFit/>
          </a:bodyPr>
          <a:lstStyle/>
          <a:p>
            <a:pPr marL="0" lvl="0" indent="0" algn="ctr">
              <a:lnSpc>
                <a:spcPts val="10700"/>
              </a:lnSpc>
              <a:spcBef>
                <a:spcPct val="0"/>
              </a:spcBef>
            </a:pPr>
            <a:r>
              <a:rPr lang="en-US" sz="7640" spc="771">
                <a:solidFill>
                  <a:srgbClr val="000000"/>
                </a:solidFill>
                <a:latin typeface="康熙字典體" pitchFamily="2" charset="-120"/>
                <a:ea typeface="康熙字典體" pitchFamily="2" charset="-120"/>
              </a:rPr>
              <a:t>发展前景</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5">
                <a:solidFill>
                  <a:srgbClr val="000000">
                    <a:alpha val="60000"/>
                  </a:srgbClr>
                </a:solidFill>
                <a:latin typeface="Arimo" panose="020B0604020202020204"/>
              </a:rPr>
              <a:t>DEVELOPMENT PROSPECT</a:t>
            </a:r>
          </a:p>
        </p:txBody>
      </p:sp>
      <p:pic>
        <p:nvPicPr>
          <p:cNvPr id="10" name="Picture 10"/>
          <p:cNvPicPr>
            <a:picLocks noChangeAspect="1"/>
          </p:cNvPicPr>
          <p:nvPr/>
        </p:nvPicPr>
        <p:blipFill>
          <a:blip r:embed="rId7" cstate="print">
            <a:extLst>
              <a:ext uri="{28A0092B-C50C-407E-A947-70E740481C1C}">
                <a14:useLocalDpi xmlns:a14="http://schemas.microsoft.com/office/drawing/2010/main" val="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47945" y="2971450"/>
            <a:ext cx="6883526" cy="1577475"/>
          </a:xfrm>
          <a:prstGeom prst="rect">
            <a:avLst/>
          </a:prstGeom>
        </p:spPr>
      </p:pic>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2047945" y="7722672"/>
            <a:ext cx="6883526" cy="1577475"/>
          </a:xfrm>
          <a:prstGeom prst="rect">
            <a:avLst/>
          </a:prstGeom>
        </p:spPr>
      </p:pic>
      <p:grpSp>
        <p:nvGrpSpPr>
          <p:cNvPr id="23" name="Group 23"/>
          <p:cNvGrpSpPr/>
          <p:nvPr/>
        </p:nvGrpSpPr>
        <p:grpSpPr>
          <a:xfrm>
            <a:off x="4311644" y="2284581"/>
            <a:ext cx="2186005" cy="768631"/>
            <a:chOff x="0" y="0"/>
            <a:chExt cx="575738" cy="202438"/>
          </a:xfrm>
        </p:grpSpPr>
        <p:sp>
          <p:nvSpPr>
            <p:cNvPr id="24" name="Freeform 24"/>
            <p:cNvSpPr/>
            <p:nvPr/>
          </p:nvSpPr>
          <p:spPr>
            <a:xfrm>
              <a:off x="0" y="0"/>
              <a:ext cx="575738" cy="202438"/>
            </a:xfrm>
            <a:custGeom>
              <a:avLst/>
              <a:gdLst/>
              <a:ahLst/>
              <a:cxnLst/>
              <a:rect l="l" t="t" r="r" b="b"/>
              <a:pathLst>
                <a:path w="575738" h="202438">
                  <a:moveTo>
                    <a:pt x="101219" y="0"/>
                  </a:moveTo>
                  <a:lnTo>
                    <a:pt x="474519" y="0"/>
                  </a:lnTo>
                  <a:cubicBezTo>
                    <a:pt x="530421" y="0"/>
                    <a:pt x="575738" y="45317"/>
                    <a:pt x="575738" y="101219"/>
                  </a:cubicBezTo>
                  <a:lnTo>
                    <a:pt x="575738" y="101219"/>
                  </a:lnTo>
                  <a:cubicBezTo>
                    <a:pt x="575738" y="128064"/>
                    <a:pt x="565074" y="153809"/>
                    <a:pt x="546092" y="172791"/>
                  </a:cubicBezTo>
                  <a:cubicBezTo>
                    <a:pt x="527109" y="191774"/>
                    <a:pt x="501364" y="202438"/>
                    <a:pt x="474519"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26" name="Group 26"/>
          <p:cNvGrpSpPr/>
          <p:nvPr/>
        </p:nvGrpSpPr>
        <p:grpSpPr>
          <a:xfrm>
            <a:off x="4413764" y="2348660"/>
            <a:ext cx="1983203" cy="655390"/>
            <a:chOff x="0" y="0"/>
            <a:chExt cx="522325" cy="172613"/>
          </a:xfrm>
        </p:grpSpPr>
        <p:sp>
          <p:nvSpPr>
            <p:cNvPr id="27" name="Freeform 27"/>
            <p:cNvSpPr/>
            <p:nvPr/>
          </p:nvSpPr>
          <p:spPr>
            <a:xfrm>
              <a:off x="0" y="0"/>
              <a:ext cx="522325" cy="172613"/>
            </a:xfrm>
            <a:custGeom>
              <a:avLst/>
              <a:gdLst/>
              <a:ahLst/>
              <a:cxnLst/>
              <a:rect l="l" t="t" r="r" b="b"/>
              <a:pathLst>
                <a:path w="522325" h="172613">
                  <a:moveTo>
                    <a:pt x="86307" y="0"/>
                  </a:moveTo>
                  <a:lnTo>
                    <a:pt x="436018" y="0"/>
                  </a:lnTo>
                  <a:cubicBezTo>
                    <a:pt x="458908" y="0"/>
                    <a:pt x="480861" y="9093"/>
                    <a:pt x="497046" y="25279"/>
                  </a:cubicBezTo>
                  <a:cubicBezTo>
                    <a:pt x="513232" y="41464"/>
                    <a:pt x="522325" y="63417"/>
                    <a:pt x="522325" y="86307"/>
                  </a:cubicBezTo>
                  <a:lnTo>
                    <a:pt x="522325" y="86307"/>
                  </a:lnTo>
                  <a:cubicBezTo>
                    <a:pt x="522325" y="109196"/>
                    <a:pt x="513232" y="131149"/>
                    <a:pt x="497046" y="147334"/>
                  </a:cubicBezTo>
                  <a:cubicBezTo>
                    <a:pt x="480861" y="163520"/>
                    <a:pt x="458908" y="172613"/>
                    <a:pt x="436018"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29" name="Group 29"/>
          <p:cNvGrpSpPr/>
          <p:nvPr/>
        </p:nvGrpSpPr>
        <p:grpSpPr>
          <a:xfrm>
            <a:off x="11789632" y="2292040"/>
            <a:ext cx="2186005" cy="768631"/>
            <a:chOff x="0" y="0"/>
            <a:chExt cx="575738" cy="202438"/>
          </a:xfrm>
        </p:grpSpPr>
        <p:sp>
          <p:nvSpPr>
            <p:cNvPr id="30" name="Freeform 30"/>
            <p:cNvSpPr/>
            <p:nvPr/>
          </p:nvSpPr>
          <p:spPr>
            <a:xfrm>
              <a:off x="0" y="0"/>
              <a:ext cx="575738" cy="202438"/>
            </a:xfrm>
            <a:custGeom>
              <a:avLst/>
              <a:gdLst/>
              <a:ahLst/>
              <a:cxnLst/>
              <a:rect l="l" t="t" r="r" b="b"/>
              <a:pathLst>
                <a:path w="575738" h="202438">
                  <a:moveTo>
                    <a:pt x="101219" y="0"/>
                  </a:moveTo>
                  <a:lnTo>
                    <a:pt x="474519" y="0"/>
                  </a:lnTo>
                  <a:cubicBezTo>
                    <a:pt x="530421" y="0"/>
                    <a:pt x="575738" y="45317"/>
                    <a:pt x="575738" y="101219"/>
                  </a:cubicBezTo>
                  <a:lnTo>
                    <a:pt x="575738" y="101219"/>
                  </a:lnTo>
                  <a:cubicBezTo>
                    <a:pt x="575738" y="128064"/>
                    <a:pt x="565074" y="153809"/>
                    <a:pt x="546092" y="172791"/>
                  </a:cubicBezTo>
                  <a:cubicBezTo>
                    <a:pt x="527109" y="191774"/>
                    <a:pt x="501364" y="202438"/>
                    <a:pt x="474519"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32" name="Group 32"/>
          <p:cNvGrpSpPr/>
          <p:nvPr/>
        </p:nvGrpSpPr>
        <p:grpSpPr>
          <a:xfrm>
            <a:off x="11891033" y="2348660"/>
            <a:ext cx="1983203" cy="655390"/>
            <a:chOff x="0" y="0"/>
            <a:chExt cx="522325" cy="172613"/>
          </a:xfrm>
        </p:grpSpPr>
        <p:sp>
          <p:nvSpPr>
            <p:cNvPr id="33" name="Freeform 33"/>
            <p:cNvSpPr/>
            <p:nvPr/>
          </p:nvSpPr>
          <p:spPr>
            <a:xfrm>
              <a:off x="0" y="0"/>
              <a:ext cx="522325" cy="172613"/>
            </a:xfrm>
            <a:custGeom>
              <a:avLst/>
              <a:gdLst/>
              <a:ahLst/>
              <a:cxnLst/>
              <a:rect l="l" t="t" r="r" b="b"/>
              <a:pathLst>
                <a:path w="522325" h="172613">
                  <a:moveTo>
                    <a:pt x="86307" y="0"/>
                  </a:moveTo>
                  <a:lnTo>
                    <a:pt x="436018" y="0"/>
                  </a:lnTo>
                  <a:cubicBezTo>
                    <a:pt x="458908" y="0"/>
                    <a:pt x="480861" y="9093"/>
                    <a:pt x="497046" y="25279"/>
                  </a:cubicBezTo>
                  <a:cubicBezTo>
                    <a:pt x="513232" y="41464"/>
                    <a:pt x="522325" y="63417"/>
                    <a:pt x="522325" y="86307"/>
                  </a:cubicBezTo>
                  <a:lnTo>
                    <a:pt x="522325" y="86307"/>
                  </a:lnTo>
                  <a:cubicBezTo>
                    <a:pt x="522325" y="109196"/>
                    <a:pt x="513232" y="131149"/>
                    <a:pt x="497046" y="147334"/>
                  </a:cubicBezTo>
                  <a:cubicBezTo>
                    <a:pt x="480861" y="163520"/>
                    <a:pt x="458908" y="172613"/>
                    <a:pt x="436018"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5" name="AutoShape 35"/>
          <p:cNvSpPr/>
          <p:nvPr/>
        </p:nvSpPr>
        <p:spPr>
          <a:xfrm rot="5400000">
            <a:off x="447848" y="6160914"/>
            <a:ext cx="3393954" cy="0"/>
          </a:xfrm>
          <a:prstGeom prst="line">
            <a:avLst/>
          </a:prstGeom>
          <a:ln w="9525" cap="flat">
            <a:solidFill>
              <a:srgbClr val="153185"/>
            </a:solidFill>
            <a:prstDash val="solid"/>
            <a:headEnd type="none" w="sm" len="sm"/>
            <a:tailEnd type="none" w="sm" len="sm"/>
          </a:ln>
        </p:spPr>
      </p:sp>
      <p:sp>
        <p:nvSpPr>
          <p:cNvPr id="36" name="AutoShape 36"/>
          <p:cNvSpPr/>
          <p:nvPr/>
        </p:nvSpPr>
        <p:spPr>
          <a:xfrm rot="5400000">
            <a:off x="7138942" y="6179964"/>
            <a:ext cx="3393954" cy="0"/>
          </a:xfrm>
          <a:prstGeom prst="line">
            <a:avLst/>
          </a:prstGeom>
          <a:ln w="9525" cap="flat">
            <a:solidFill>
              <a:srgbClr val="153185"/>
            </a:solidFill>
            <a:prstDash val="solid"/>
            <a:headEnd type="none" w="sm" len="sm"/>
            <a:tailEnd type="none" w="sm" len="sm"/>
          </a:ln>
        </p:spPr>
      </p:sp>
      <p:pic>
        <p:nvPicPr>
          <p:cNvPr id="37" name="Picture 3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40871" y="3053212"/>
            <a:ext cx="6883526" cy="1577475"/>
          </a:xfrm>
          <a:prstGeom prst="rect">
            <a:avLst/>
          </a:prstGeom>
        </p:spPr>
      </p:pic>
      <p:pic>
        <p:nvPicPr>
          <p:cNvPr id="38" name="Picture 3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9440871" y="7722672"/>
            <a:ext cx="6883526" cy="1577475"/>
          </a:xfrm>
          <a:prstGeom prst="rect">
            <a:avLst/>
          </a:prstGeom>
        </p:spPr>
      </p:pic>
      <p:sp>
        <p:nvSpPr>
          <p:cNvPr id="39" name="AutoShape 39"/>
          <p:cNvSpPr/>
          <p:nvPr/>
        </p:nvSpPr>
        <p:spPr>
          <a:xfrm rot="5400000">
            <a:off x="7839331" y="6179964"/>
            <a:ext cx="3393954" cy="0"/>
          </a:xfrm>
          <a:prstGeom prst="line">
            <a:avLst/>
          </a:prstGeom>
          <a:ln w="9525" cap="flat">
            <a:solidFill>
              <a:srgbClr val="153185"/>
            </a:solidFill>
            <a:prstDash val="solid"/>
            <a:headEnd type="none" w="sm" len="sm"/>
            <a:tailEnd type="none" w="sm" len="sm"/>
          </a:ln>
        </p:spPr>
      </p:sp>
      <p:sp>
        <p:nvSpPr>
          <p:cNvPr id="40" name="AutoShape 40"/>
          <p:cNvSpPr/>
          <p:nvPr/>
        </p:nvSpPr>
        <p:spPr>
          <a:xfrm rot="5400000">
            <a:off x="14527408" y="6134549"/>
            <a:ext cx="3393954" cy="0"/>
          </a:xfrm>
          <a:prstGeom prst="line">
            <a:avLst/>
          </a:prstGeom>
          <a:ln w="9525" cap="flat">
            <a:solidFill>
              <a:srgbClr val="153185"/>
            </a:solidFill>
            <a:prstDash val="solid"/>
            <a:headEnd type="none" w="sm" len="sm"/>
            <a:tailEnd type="none" w="sm" len="sm"/>
          </a:ln>
        </p:spPr>
      </p:sp>
      <p:grpSp>
        <p:nvGrpSpPr>
          <p:cNvPr id="41" name="Group 41"/>
          <p:cNvGrpSpPr/>
          <p:nvPr/>
        </p:nvGrpSpPr>
        <p:grpSpPr>
          <a:xfrm>
            <a:off x="1894919" y="864588"/>
            <a:ext cx="9205460" cy="1087387"/>
            <a:chOff x="0" y="0"/>
            <a:chExt cx="2424483" cy="286390"/>
          </a:xfrm>
        </p:grpSpPr>
        <p:sp>
          <p:nvSpPr>
            <p:cNvPr id="42" name="Freeform 42"/>
            <p:cNvSpPr/>
            <p:nvPr/>
          </p:nvSpPr>
          <p:spPr>
            <a:xfrm>
              <a:off x="0" y="0"/>
              <a:ext cx="2424483" cy="286390"/>
            </a:xfrm>
            <a:custGeom>
              <a:avLst/>
              <a:gdLst/>
              <a:ahLst/>
              <a:cxnLst/>
              <a:rect l="l" t="t" r="r" b="b"/>
              <a:pathLst>
                <a:path w="2424483" h="286390">
                  <a:moveTo>
                    <a:pt x="0" y="0"/>
                  </a:moveTo>
                  <a:lnTo>
                    <a:pt x="2424483" y="0"/>
                  </a:lnTo>
                  <a:lnTo>
                    <a:pt x="2424483" y="286390"/>
                  </a:lnTo>
                  <a:lnTo>
                    <a:pt x="0" y="286390"/>
                  </a:lnTo>
                  <a:close/>
                </a:path>
              </a:pathLst>
            </a:custGeom>
            <a:solidFill>
              <a:srgbClr val="E6EBEF"/>
            </a:solidFill>
            <a:ln w="66675">
              <a:solidFill>
                <a:srgbClr val="153185"/>
              </a:solidFill>
            </a:ln>
          </p:spPr>
        </p:sp>
        <p:sp>
          <p:nvSpPr>
            <p:cNvPr id="43" name="TextBox 4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4" name="TextBox 44"/>
          <p:cNvSpPr txBox="1"/>
          <p:nvPr/>
        </p:nvSpPr>
        <p:spPr>
          <a:xfrm>
            <a:off x="2533196" y="3243712"/>
            <a:ext cx="5742902" cy="5695950"/>
          </a:xfrm>
          <a:prstGeom prst="rect">
            <a:avLst/>
          </a:prstGeom>
        </p:spPr>
        <p:txBody>
          <a:bodyPr lIns="0" tIns="0" rIns="0" bIns="0" rtlCol="0" anchor="t">
            <a:spAutoFit/>
          </a:bodyPr>
          <a:lstStyle/>
          <a:p>
            <a:pPr marL="647700" lvl="1" indent="-323850" algn="just">
              <a:lnSpc>
                <a:spcPts val="4500"/>
              </a:lnSpc>
              <a:buFont typeface="Arial" panose="020B0604020202020204"/>
              <a:buChar char="•"/>
            </a:pPr>
            <a:r>
              <a:rPr lang="en-US" sz="3000">
                <a:solidFill>
                  <a:srgbClr val="000000"/>
                </a:solidFill>
                <a:latin typeface="思源宋体 CN Medium" panose="02020500000000000000" pitchFamily="18" charset="-122"/>
                <a:ea typeface="思源宋体 CN Medium" panose="02020500000000000000" pitchFamily="18" charset="-122"/>
              </a:rPr>
              <a:t>要在首饰的市场中长期占有一席之地，除了有较高的艺术价值以外，还必须要有可持续发展。现代陶瓷首饰从受众度来说有着很大发展空间和潜力。</a:t>
            </a:r>
          </a:p>
          <a:p>
            <a:pPr marL="647700" lvl="1" indent="-323850" algn="just">
              <a:lnSpc>
                <a:spcPts val="4500"/>
              </a:lnSpc>
              <a:buFont typeface="Arial" panose="020B0604020202020204"/>
              <a:buChar char="•"/>
            </a:pPr>
            <a:r>
              <a:rPr lang="en-US" sz="3000">
                <a:solidFill>
                  <a:srgbClr val="000000"/>
                </a:solidFill>
                <a:latin typeface="思源宋体 CN Medium" panose="02020500000000000000" pitchFamily="18" charset="-122"/>
                <a:ea typeface="思源宋体 CN Medium" panose="02020500000000000000" pitchFamily="18" charset="-122"/>
              </a:rPr>
              <a:t>材质优势</a:t>
            </a:r>
          </a:p>
          <a:p>
            <a:pPr marL="647700" lvl="1" indent="-323850" algn="just">
              <a:lnSpc>
                <a:spcPts val="4500"/>
              </a:lnSpc>
              <a:buFont typeface="Arial" panose="020B0604020202020204"/>
              <a:buChar char="•"/>
            </a:pPr>
            <a:r>
              <a:rPr lang="en-US" sz="3000">
                <a:solidFill>
                  <a:srgbClr val="000000"/>
                </a:solidFill>
                <a:latin typeface="思源宋体 CN Medium" panose="02020500000000000000" pitchFamily="18" charset="-122"/>
                <a:ea typeface="思源宋体 CN Medium" panose="02020500000000000000" pitchFamily="18" charset="-122"/>
              </a:rPr>
              <a:t>环保、廉价</a:t>
            </a:r>
          </a:p>
          <a:p>
            <a:pPr marL="647700" lvl="1" indent="-323850" algn="just">
              <a:lnSpc>
                <a:spcPts val="4500"/>
              </a:lnSpc>
              <a:buFont typeface="Arial" panose="020B0604020202020204"/>
              <a:buChar char="•"/>
            </a:pPr>
            <a:r>
              <a:rPr lang="en-US" sz="3000">
                <a:solidFill>
                  <a:srgbClr val="000000"/>
                </a:solidFill>
                <a:latin typeface="思源宋体 CN Medium" panose="02020500000000000000" pitchFamily="18" charset="-122"/>
                <a:ea typeface="思源宋体 CN Medium" panose="02020500000000000000" pitchFamily="18" charset="-122"/>
              </a:rPr>
              <a:t>相对成熟的加工条件和基础</a:t>
            </a:r>
          </a:p>
          <a:p>
            <a:pPr marL="647700" lvl="1" indent="-323850" algn="just">
              <a:lnSpc>
                <a:spcPts val="4500"/>
              </a:lnSpc>
              <a:buFont typeface="Arial" panose="020B0604020202020204"/>
              <a:buChar char="•"/>
            </a:pPr>
            <a:r>
              <a:rPr lang="en-US" sz="3000">
                <a:solidFill>
                  <a:srgbClr val="000000"/>
                </a:solidFill>
                <a:latin typeface="思源宋体 CN Medium" panose="02020500000000000000" pitchFamily="18" charset="-122"/>
                <a:ea typeface="思源宋体 CN Medium" panose="02020500000000000000" pitchFamily="18" charset="-122"/>
              </a:rPr>
              <a:t>陶瓷的取材、研发</a:t>
            </a:r>
          </a:p>
          <a:p>
            <a:pPr marL="647700" lvl="1" indent="-323850" algn="just">
              <a:lnSpc>
                <a:spcPts val="4500"/>
              </a:lnSpc>
              <a:buFont typeface="Arial" panose="020B0604020202020204"/>
              <a:buChar char="•"/>
            </a:pPr>
            <a:r>
              <a:rPr lang="en-US" sz="3000">
                <a:solidFill>
                  <a:srgbClr val="000000"/>
                </a:solidFill>
                <a:latin typeface="思源宋体 CN Medium" panose="02020500000000000000" pitchFamily="18" charset="-122"/>
                <a:ea typeface="思源宋体 CN Medium" panose="02020500000000000000" pitchFamily="18" charset="-122"/>
              </a:rPr>
              <a:t>市场的接受力</a:t>
            </a:r>
          </a:p>
        </p:txBody>
      </p:sp>
      <p:sp>
        <p:nvSpPr>
          <p:cNvPr id="45" name="TextBox 45"/>
          <p:cNvSpPr txBox="1"/>
          <p:nvPr/>
        </p:nvSpPr>
        <p:spPr>
          <a:xfrm>
            <a:off x="4528330" y="2319246"/>
            <a:ext cx="1752634" cy="604051"/>
          </a:xfrm>
          <a:prstGeom prst="rect">
            <a:avLst/>
          </a:prstGeom>
        </p:spPr>
        <p:txBody>
          <a:bodyPr lIns="0" tIns="0" rIns="0" bIns="0" rtlCol="0" anchor="t">
            <a:spAutoFit/>
          </a:bodyPr>
          <a:lstStyle/>
          <a:p>
            <a:pPr algn="ctr">
              <a:lnSpc>
                <a:spcPts val="5095"/>
              </a:lnSpc>
            </a:pPr>
            <a:r>
              <a:rPr lang="en-US" sz="3395">
                <a:solidFill>
                  <a:srgbClr val="FFFFFF"/>
                </a:solidFill>
                <a:latin typeface="思源宋体 CN Heavy" panose="02020900000000000000" pitchFamily="18" charset="-122"/>
                <a:ea typeface="思源宋体 CN Heavy" panose="02020900000000000000" pitchFamily="18" charset="-122"/>
              </a:rPr>
              <a:t>机遇</a:t>
            </a:r>
          </a:p>
        </p:txBody>
      </p:sp>
      <p:sp>
        <p:nvSpPr>
          <p:cNvPr id="46" name="TextBox 46"/>
          <p:cNvSpPr txBox="1"/>
          <p:nvPr/>
        </p:nvSpPr>
        <p:spPr>
          <a:xfrm>
            <a:off x="12006317" y="2319246"/>
            <a:ext cx="1752634" cy="604051"/>
          </a:xfrm>
          <a:prstGeom prst="rect">
            <a:avLst/>
          </a:prstGeom>
        </p:spPr>
        <p:txBody>
          <a:bodyPr lIns="0" tIns="0" rIns="0" bIns="0" rtlCol="0" anchor="t">
            <a:spAutoFit/>
          </a:bodyPr>
          <a:lstStyle/>
          <a:p>
            <a:pPr algn="ctr">
              <a:lnSpc>
                <a:spcPts val="5095"/>
              </a:lnSpc>
            </a:pPr>
            <a:r>
              <a:rPr lang="en-US" sz="3395">
                <a:solidFill>
                  <a:srgbClr val="FFFFFF"/>
                </a:solidFill>
                <a:latin typeface="思源宋体 CN Heavy" panose="02020900000000000000" pitchFamily="18" charset="-122"/>
                <a:ea typeface="思源宋体 CN Heavy" panose="02020900000000000000" pitchFamily="18" charset="-122"/>
              </a:rPr>
              <a:t>挑战</a:t>
            </a:r>
          </a:p>
        </p:txBody>
      </p:sp>
      <p:sp>
        <p:nvSpPr>
          <p:cNvPr id="47" name="TextBox 47"/>
          <p:cNvSpPr txBox="1"/>
          <p:nvPr/>
        </p:nvSpPr>
        <p:spPr>
          <a:xfrm>
            <a:off x="9922070" y="5164087"/>
            <a:ext cx="6062708" cy="2266950"/>
          </a:xfrm>
          <a:prstGeom prst="rect">
            <a:avLst/>
          </a:prstGeom>
        </p:spPr>
        <p:txBody>
          <a:bodyPr lIns="0" tIns="0" rIns="0" bIns="0" rtlCol="0" anchor="t">
            <a:spAutoFit/>
          </a:bodyPr>
          <a:lstStyle/>
          <a:p>
            <a:pPr marL="647700" lvl="1" indent="-323850">
              <a:lnSpc>
                <a:spcPts val="4500"/>
              </a:lnSpc>
              <a:buFont typeface="Arial" panose="020B0604020202020204"/>
              <a:buChar char="•"/>
            </a:pPr>
            <a:r>
              <a:rPr lang="en-US" sz="3000">
                <a:solidFill>
                  <a:srgbClr val="000000"/>
                </a:solidFill>
                <a:latin typeface="思源宋体 CN Medium" panose="02020500000000000000" pitchFamily="18" charset="-122"/>
                <a:ea typeface="思源宋体 CN Medium" panose="02020500000000000000" pitchFamily="18" charset="-122"/>
              </a:rPr>
              <a:t>制作过程繁琐复杂</a:t>
            </a:r>
          </a:p>
          <a:p>
            <a:pPr marL="647700" lvl="1" indent="-323850" algn="ctr">
              <a:lnSpc>
                <a:spcPts val="4500"/>
              </a:lnSpc>
              <a:buFont typeface="Arial" panose="020B0604020202020204"/>
              <a:buChar char="•"/>
            </a:pPr>
            <a:r>
              <a:rPr lang="en-US" sz="3000">
                <a:solidFill>
                  <a:srgbClr val="000000"/>
                </a:solidFill>
                <a:latin typeface="思源宋体 CN Medium" panose="02020500000000000000" pitchFamily="18" charset="-122"/>
                <a:ea typeface="思源宋体 CN Medium" panose="02020500000000000000" pitchFamily="18" charset="-122"/>
              </a:rPr>
              <a:t>陶瓷材料本身易坏性、易碎性</a:t>
            </a:r>
          </a:p>
          <a:p>
            <a:pPr marL="647700" lvl="1" indent="-323850" algn="just">
              <a:lnSpc>
                <a:spcPts val="4500"/>
              </a:lnSpc>
              <a:buFont typeface="Arial" panose="020B0604020202020204"/>
              <a:buChar char="•"/>
            </a:pPr>
            <a:r>
              <a:rPr lang="en-US" sz="3000">
                <a:solidFill>
                  <a:srgbClr val="000000"/>
                </a:solidFill>
                <a:latin typeface="思源宋体 CN Medium" panose="02020500000000000000" pitchFamily="18" charset="-122"/>
                <a:ea typeface="思源宋体 CN Medium" panose="02020500000000000000" pitchFamily="18" charset="-122"/>
              </a:rPr>
              <a:t>陶瓷首饰不可回收性</a:t>
            </a:r>
          </a:p>
          <a:p>
            <a:pPr algn="ctr">
              <a:lnSpc>
                <a:spcPts val="4500"/>
              </a:lnSpc>
            </a:pPr>
            <a:endParaRPr lang="en-US" sz="3000">
              <a:solidFill>
                <a:srgbClr val="000000"/>
              </a:solidFill>
              <a:latin typeface="思源宋体 CN Medium" panose="02020500000000000000" pitchFamily="18" charset="-122"/>
              <a:ea typeface="思源宋体 CN Medium" panose="02020500000000000000" pitchFamily="18" charset="-122"/>
            </a:endParaRPr>
          </a:p>
        </p:txBody>
      </p:sp>
      <p:sp>
        <p:nvSpPr>
          <p:cNvPr id="48" name="TextBox 48"/>
          <p:cNvSpPr txBox="1"/>
          <p:nvPr/>
        </p:nvSpPr>
        <p:spPr>
          <a:xfrm>
            <a:off x="1935960" y="827256"/>
            <a:ext cx="4461007" cy="1028700"/>
          </a:xfrm>
          <a:prstGeom prst="rect">
            <a:avLst/>
          </a:prstGeom>
        </p:spPr>
        <p:txBody>
          <a:bodyPr lIns="0" tIns="0" rIns="0" bIns="0" rtlCol="0" anchor="t">
            <a:spAutoFit/>
          </a:bodyPr>
          <a:lstStyle/>
          <a:p>
            <a:pPr marL="0" lvl="0" indent="0" algn="ctr">
              <a:lnSpc>
                <a:spcPts val="8400"/>
              </a:lnSpc>
              <a:spcBef>
                <a:spcPct val="0"/>
              </a:spcBef>
            </a:pPr>
            <a:r>
              <a:rPr lang="en-US" sz="6000" spc="606">
                <a:solidFill>
                  <a:srgbClr val="000000"/>
                </a:solidFill>
                <a:latin typeface="思源宋体 CN Heavy" panose="02020900000000000000" pitchFamily="18" charset="-122"/>
                <a:ea typeface="思源宋体 CN Heavy" panose="02020900000000000000" pitchFamily="18" charset="-122"/>
              </a:rPr>
              <a:t>发展前景：</a:t>
            </a:r>
          </a:p>
        </p:txBody>
      </p:sp>
      <p:sp>
        <p:nvSpPr>
          <p:cNvPr id="49" name="TextBox 49"/>
          <p:cNvSpPr txBox="1"/>
          <p:nvPr/>
        </p:nvSpPr>
        <p:spPr>
          <a:xfrm>
            <a:off x="5549434" y="933619"/>
            <a:ext cx="5472378" cy="854075"/>
          </a:xfrm>
          <a:prstGeom prst="rect">
            <a:avLst/>
          </a:prstGeom>
        </p:spPr>
        <p:txBody>
          <a:bodyPr lIns="0" tIns="0" rIns="0" bIns="0" rtlCol="0" anchor="t">
            <a:spAutoFit/>
          </a:bodyPr>
          <a:lstStyle/>
          <a:p>
            <a:pPr algn="ctr">
              <a:lnSpc>
                <a:spcPts val="7000"/>
              </a:lnSpc>
              <a:spcBef>
                <a:spcPct val="0"/>
              </a:spcBef>
            </a:pPr>
            <a:r>
              <a:rPr lang="en-US" sz="5000">
                <a:solidFill>
                  <a:srgbClr val="153185"/>
                </a:solidFill>
                <a:latin typeface="思源宋体 CN Heavy" panose="02020900000000000000" pitchFamily="18" charset="-122"/>
                <a:ea typeface="思源宋体 CN Heavy" panose="02020900000000000000" pitchFamily="18" charset="-122"/>
              </a:rPr>
              <a:t>机遇与挑战并存</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5"/>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6"/>
          <a:srcRect/>
          <a:stretch>
            <a:fillRect/>
          </a:stretch>
        </p:blipFill>
        <p:spPr>
          <a:xfrm>
            <a:off x="321792" y="6897778"/>
            <a:ext cx="3892554" cy="2379572"/>
          </a:xfrm>
          <a:prstGeom prst="rect">
            <a:avLst/>
          </a:prstGeom>
        </p:spPr>
      </p:pic>
      <p:sp>
        <p:nvSpPr>
          <p:cNvPr id="8" name="TextBox 8"/>
          <p:cNvSpPr txBox="1"/>
          <p:nvPr/>
        </p:nvSpPr>
        <p:spPr>
          <a:xfrm>
            <a:off x="5612701" y="5383164"/>
            <a:ext cx="7062599" cy="1155124"/>
          </a:xfrm>
          <a:prstGeom prst="rect">
            <a:avLst/>
          </a:prstGeom>
        </p:spPr>
        <p:txBody>
          <a:bodyPr lIns="0" tIns="0" rIns="0" bIns="0" rtlCol="0" anchor="t">
            <a:spAutoFit/>
          </a:bodyPr>
          <a:lstStyle/>
          <a:p>
            <a:pPr marL="0" lvl="0" indent="0" algn="ctr">
              <a:lnSpc>
                <a:spcPts val="10700"/>
              </a:lnSpc>
              <a:spcBef>
                <a:spcPct val="0"/>
              </a:spcBef>
            </a:pPr>
            <a:r>
              <a:rPr lang="en-US" sz="7640" spc="771">
                <a:solidFill>
                  <a:srgbClr val="000000"/>
                </a:solidFill>
                <a:latin typeface="康熙字典體" pitchFamily="2" charset="-120"/>
                <a:ea typeface="康熙字典體" pitchFamily="2" charset="-120"/>
              </a:rPr>
              <a:t>结语</a:t>
            </a: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5">
                <a:solidFill>
                  <a:srgbClr val="000000">
                    <a:alpha val="60000"/>
                  </a:srgbClr>
                </a:solidFill>
                <a:latin typeface="Arimo" panose="020B0604020202020204"/>
              </a:rPr>
              <a:t>CONCLUSION</a:t>
            </a:r>
          </a:p>
        </p:txBody>
      </p:sp>
      <p:pic>
        <p:nvPicPr>
          <p:cNvPr id="10" name="Picture 10"/>
          <p:cNvPicPr>
            <a:picLocks noChangeAspect="1"/>
          </p:cNvPicPr>
          <p:nvPr/>
        </p:nvPicPr>
        <p:blipFill>
          <a:blip r:embed="rId7" cstate="print">
            <a:extLst>
              <a:ext uri="{28A0092B-C50C-407E-A947-70E740481C1C}">
                <a14:useLocalDpi xmlns:a14="http://schemas.microsoft.com/office/drawing/2010/main" val="0"/>
              </a:ext>
            </a:extLst>
          </a:blip>
          <a:srcRect t="69973"/>
          <a:stretch>
            <a:fillRect/>
          </a:stretch>
        </p:blipFill>
        <p:spPr>
          <a:xfrm flipV="1">
            <a:off x="7635508" y="9128074"/>
            <a:ext cx="3016985" cy="832676"/>
          </a:xfrm>
          <a:prstGeom prst="rect">
            <a:avLst/>
          </a:prstGeom>
        </p:spPr>
      </p:pic>
      <p:sp>
        <p:nvSpPr>
          <p:cNvPr id="11" name="TextBox 7"/>
          <p:cNvSpPr txBox="1"/>
          <p:nvPr/>
        </p:nvSpPr>
        <p:spPr>
          <a:xfrm>
            <a:off x="8305800" y="2724361"/>
            <a:ext cx="1905000" cy="1478995"/>
          </a:xfrm>
          <a:prstGeom prst="rect">
            <a:avLst/>
          </a:prstGeom>
        </p:spPr>
        <p:txBody>
          <a:bodyPr wrap="square" lIns="0" tIns="0" rIns="0" bIns="0" rtlCol="0" anchor="t">
            <a:spAutoFit/>
          </a:bodyPr>
          <a:lstStyle/>
          <a:p>
            <a:pPr algn="ctr">
              <a:lnSpc>
                <a:spcPts val="13700"/>
              </a:lnSpc>
            </a:pPr>
            <a:r>
              <a:rPr lang="en-US" sz="9785" spc="1418" dirty="0">
                <a:solidFill>
                  <a:srgbClr val="000000"/>
                </a:solidFill>
                <a:latin typeface="康熙字典體" pitchFamily="2" charset="-120"/>
                <a:ea typeface="康熙字典體" pitchFamily="2" charset="-120"/>
              </a:rPr>
              <a:t>06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4"/>
          <a:srcRect/>
          <a:stretch>
            <a:fillRect/>
          </a:stretch>
        </p:blipFill>
        <p:spPr>
          <a:xfrm>
            <a:off x="1028700" y="1836515"/>
            <a:ext cx="16230600" cy="6613970"/>
          </a:xfrm>
          <a:prstGeom prst="rect">
            <a:avLst/>
          </a:prstGeom>
        </p:spPr>
      </p:pic>
      <p:pic>
        <p:nvPicPr>
          <p:cNvPr id="22" name="Picture 22"/>
          <p:cNvPicPr>
            <a:picLocks noChangeAspect="1"/>
          </p:cNvPicPr>
          <p:nvPr/>
        </p:nvPicPr>
        <p:blipFill>
          <a:blip r:embed="rId5"/>
          <a:srcRect t="11352" b="27999"/>
          <a:stretch>
            <a:fillRect/>
          </a:stretch>
        </p:blipFill>
        <p:spPr>
          <a:xfrm>
            <a:off x="2802298" y="2375764"/>
            <a:ext cx="13157320" cy="5665622"/>
          </a:xfrm>
          <a:prstGeom prst="rect">
            <a:avLst/>
          </a:prstGeom>
        </p:spPr>
      </p:pic>
      <p:pic>
        <p:nvPicPr>
          <p:cNvPr id="24" name="Picture 24"/>
          <p:cNvPicPr>
            <a:picLocks noChangeAspect="1"/>
          </p:cNvPicPr>
          <p:nvPr/>
        </p:nvPicPr>
        <p:blipFill>
          <a:blip r:embed="rId6"/>
          <a:srcRect t="51747" b="901"/>
          <a:stretch>
            <a:fillRect/>
          </a:stretch>
        </p:blipFill>
        <p:spPr>
          <a:xfrm>
            <a:off x="152400" y="472180"/>
            <a:ext cx="16848299" cy="3536889"/>
          </a:xfrm>
          <a:prstGeom prst="rect">
            <a:avLst/>
          </a:prstGeom>
        </p:spPr>
      </p:pic>
      <p:sp>
        <p:nvSpPr>
          <p:cNvPr id="25" name="TextBox 25"/>
          <p:cNvSpPr txBox="1"/>
          <p:nvPr/>
        </p:nvSpPr>
        <p:spPr>
          <a:xfrm>
            <a:off x="2590453" y="3062478"/>
            <a:ext cx="13107095" cy="4087979"/>
          </a:xfrm>
          <a:prstGeom prst="rect">
            <a:avLst/>
          </a:prstGeom>
        </p:spPr>
        <p:txBody>
          <a:bodyPr lIns="0" tIns="0" rIns="0" bIns="0" rtlCol="0" anchor="t">
            <a:spAutoFit/>
          </a:bodyPr>
          <a:lstStyle/>
          <a:p>
            <a:pPr algn="ctr">
              <a:lnSpc>
                <a:spcPts val="6470"/>
              </a:lnSpc>
            </a:pPr>
            <a:r>
              <a:rPr lang="en-US" sz="4200" b="1">
                <a:solidFill>
                  <a:srgbClr val="000000"/>
                </a:solidFill>
                <a:latin typeface="思源宋体 CN Medium" panose="02020500000000000000" pitchFamily="18" charset="-122"/>
                <a:ea typeface="思源宋体 CN Medium" panose="02020500000000000000" pitchFamily="18" charset="-122"/>
              </a:rPr>
              <a:t>自古以来陶瓷都具有其独特审美价值。陶瓷首饰的未来发展，还是需要运用优秀的涉及作品来挖掘陶瓷本身的文化价值。而且需要通过文案宣传，得到大众的认可。只有拥有好的设计方案，找出首饰市场的需求，陶瓷首饰才会有更好的发展空间。</a:t>
            </a:r>
          </a:p>
        </p:txBody>
      </p:sp>
      <p:pic>
        <p:nvPicPr>
          <p:cNvPr id="26" name="Picture 24"/>
          <p:cNvPicPr>
            <a:picLocks noChangeAspect="1"/>
          </p:cNvPicPr>
          <p:nvPr/>
        </p:nvPicPr>
        <p:blipFill rotWithShape="1">
          <a:blip r:embed="rId6"/>
          <a:srcRect t="62126" b="901"/>
          <a:stretch>
            <a:fillRect/>
          </a:stretch>
        </p:blipFill>
        <p:spPr>
          <a:xfrm rot="10800000">
            <a:off x="1287301" y="7109665"/>
            <a:ext cx="16848299" cy="276169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t="69973"/>
          <a:stretch>
            <a:fillRect/>
          </a:stretch>
        </p:blipFill>
        <p:spPr>
          <a:xfrm flipV="1">
            <a:off x="7635508" y="9128074"/>
            <a:ext cx="3016985" cy="832676"/>
          </a:xfrm>
          <a:prstGeom prst="rect">
            <a:avLst/>
          </a:prstGeom>
        </p:spPr>
      </p:pic>
      <p:grpSp>
        <p:nvGrpSpPr>
          <p:cNvPr id="5" name="Group 5"/>
          <p:cNvGrpSpPr/>
          <p:nvPr/>
        </p:nvGrpSpPr>
        <p:grpSpPr>
          <a:xfrm>
            <a:off x="2669868" y="3793671"/>
            <a:ext cx="13560731" cy="1517548"/>
            <a:chOff x="0" y="0"/>
            <a:chExt cx="16884226" cy="2023397"/>
          </a:xfrm>
        </p:grpSpPr>
        <p:grpSp>
          <p:nvGrpSpPr>
            <p:cNvPr id="6" name="Group 6"/>
            <p:cNvGrpSpPr/>
            <p:nvPr/>
          </p:nvGrpSpPr>
          <p:grpSpPr>
            <a:xfrm>
              <a:off x="0" y="844542"/>
              <a:ext cx="334312" cy="334312"/>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135"/>
                  </a:lnSpc>
                </a:pPr>
                <a:endParaRPr/>
              </a:p>
            </p:txBody>
          </p:sp>
        </p:grpSp>
        <p:grpSp>
          <p:nvGrpSpPr>
            <p:cNvPr id="9" name="Group 9"/>
            <p:cNvGrpSpPr/>
            <p:nvPr/>
          </p:nvGrpSpPr>
          <p:grpSpPr>
            <a:xfrm>
              <a:off x="16549914" y="844542"/>
              <a:ext cx="334312" cy="334312"/>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135"/>
                  </a:lnSpc>
                </a:pPr>
                <a:endParaRPr/>
              </a:p>
            </p:txBody>
          </p:sp>
        </p:grpSp>
        <p:sp>
          <p:nvSpPr>
            <p:cNvPr id="12" name="TextBox 12"/>
            <p:cNvSpPr txBox="1"/>
            <p:nvPr/>
          </p:nvSpPr>
          <p:spPr>
            <a:xfrm>
              <a:off x="1365191" y="-190500"/>
              <a:ext cx="14153844" cy="2213897"/>
            </a:xfrm>
            <a:prstGeom prst="rect">
              <a:avLst/>
            </a:prstGeom>
          </p:spPr>
          <p:txBody>
            <a:bodyPr lIns="0" tIns="0" rIns="0" bIns="0" rtlCol="0" anchor="t">
              <a:spAutoFit/>
            </a:bodyPr>
            <a:lstStyle/>
            <a:p>
              <a:pPr algn="ctr">
                <a:lnSpc>
                  <a:spcPts val="14035"/>
                </a:lnSpc>
              </a:pPr>
              <a:endParaRPr/>
            </a:p>
          </p:txBody>
        </p:sp>
      </p:grpSp>
      <p:pic>
        <p:nvPicPr>
          <p:cNvPr id="13" name="Picture 13"/>
          <p:cNvPicPr>
            <a:picLocks noChangeAspect="1"/>
          </p:cNvPicPr>
          <p:nvPr/>
        </p:nvPicPr>
        <p:blipFill>
          <a:blip r:embed="rId5"/>
          <a:srcRect/>
          <a:stretch>
            <a:fillRect/>
          </a:stretch>
        </p:blipFill>
        <p:spPr>
          <a:xfrm>
            <a:off x="649218" y="6619359"/>
            <a:ext cx="2894481" cy="3341392"/>
          </a:xfrm>
          <a:prstGeom prst="rect">
            <a:avLst/>
          </a:prstGeom>
        </p:spPr>
      </p:pic>
      <p:pic>
        <p:nvPicPr>
          <p:cNvPr id="14" name="Picture 14"/>
          <p:cNvPicPr>
            <a:picLocks noChangeAspect="1"/>
          </p:cNvPicPr>
          <p:nvPr/>
        </p:nvPicPr>
        <p:blipFill>
          <a:blip r:embed="rId6"/>
          <a:srcRect/>
          <a:stretch>
            <a:fillRect/>
          </a:stretch>
        </p:blipFill>
        <p:spPr>
          <a:xfrm>
            <a:off x="14759628" y="6619359"/>
            <a:ext cx="2894481" cy="3341392"/>
          </a:xfrm>
          <a:prstGeom prst="rect">
            <a:avLst/>
          </a:prstGeom>
        </p:spPr>
      </p:pic>
      <p:sp>
        <p:nvSpPr>
          <p:cNvPr id="15" name="TextBox 15"/>
          <p:cNvSpPr txBox="1"/>
          <p:nvPr/>
        </p:nvSpPr>
        <p:spPr>
          <a:xfrm>
            <a:off x="2834512" y="3219520"/>
            <a:ext cx="13395488" cy="2080249"/>
          </a:xfrm>
          <a:prstGeom prst="rect">
            <a:avLst/>
          </a:prstGeom>
        </p:spPr>
        <p:txBody>
          <a:bodyPr lIns="0" tIns="0" rIns="0" bIns="0" rtlCol="0" anchor="t">
            <a:spAutoFit/>
          </a:bodyPr>
          <a:lstStyle/>
          <a:p>
            <a:pPr algn="ctr">
              <a:lnSpc>
                <a:spcPts val="19370"/>
              </a:lnSpc>
            </a:pPr>
            <a:r>
              <a:rPr lang="en-US" sz="13000" spc="3470" dirty="0" err="1">
                <a:solidFill>
                  <a:srgbClr val="000000"/>
                </a:solidFill>
                <a:latin typeface="康熙字典體" pitchFamily="2" charset="-120"/>
                <a:ea typeface="康熙字典體" pitchFamily="2" charset="-120"/>
              </a:rPr>
              <a:t>感谢您的观看</a:t>
            </a:r>
            <a:endParaRPr lang="en-US" sz="13000" spc="3470" dirty="0">
              <a:solidFill>
                <a:srgbClr val="000000"/>
              </a:solidFill>
              <a:latin typeface="康熙字典體" pitchFamily="2" charset="-120"/>
              <a:ea typeface="康熙字典體" pitchFamily="2"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203307" y="-3787382"/>
            <a:ext cx="9881386" cy="1786176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2452052"/>
            <a:ext cx="7315200" cy="2531901"/>
          </a:xfrm>
          <a:prstGeom prst="rect">
            <a:avLst/>
          </a:prstGeom>
        </p:spPr>
      </p:pic>
      <p:pic>
        <p:nvPicPr>
          <p:cNvPr id="5" name="Picture 5"/>
          <p:cNvPicPr>
            <a:picLocks noChangeAspect="1"/>
          </p:cNvPicPr>
          <p:nvPr/>
        </p:nvPicPr>
        <p:blipFill>
          <a:blip r:embed="rId7"/>
          <a:srcRect/>
          <a:stretch>
            <a:fillRect/>
          </a:stretch>
        </p:blipFill>
        <p:spPr>
          <a:xfrm>
            <a:off x="15378123" y="1667952"/>
            <a:ext cx="2613413" cy="1597616"/>
          </a:xfrm>
          <a:prstGeom prst="rect">
            <a:avLst/>
          </a:prstGeom>
        </p:spPr>
      </p:pic>
      <p:pic>
        <p:nvPicPr>
          <p:cNvPr id="6" name="Picture 6"/>
          <p:cNvPicPr>
            <a:picLocks noChangeAspect="1"/>
          </p:cNvPicPr>
          <p:nvPr/>
        </p:nvPicPr>
        <p:blipFill>
          <a:blip r:embed="rId8"/>
          <a:srcRect/>
          <a:stretch>
            <a:fillRect/>
          </a:stretch>
        </p:blipFill>
        <p:spPr>
          <a:xfrm>
            <a:off x="321792" y="6897778"/>
            <a:ext cx="3892554" cy="2379572"/>
          </a:xfrm>
          <a:prstGeom prst="rect">
            <a:avLst/>
          </a:prstGeom>
        </p:spPr>
      </p:pic>
      <p:sp>
        <p:nvSpPr>
          <p:cNvPr id="7" name="TextBox 7"/>
          <p:cNvSpPr txBox="1"/>
          <p:nvPr/>
        </p:nvSpPr>
        <p:spPr>
          <a:xfrm>
            <a:off x="8145141" y="2604786"/>
            <a:ext cx="1997716" cy="1478995"/>
          </a:xfrm>
          <a:prstGeom prst="rect">
            <a:avLst/>
          </a:prstGeom>
        </p:spPr>
        <p:txBody>
          <a:bodyPr wrap="square" lIns="0" tIns="0" rIns="0" bIns="0" rtlCol="0" anchor="t">
            <a:spAutoFit/>
          </a:bodyPr>
          <a:lstStyle/>
          <a:p>
            <a:pPr algn="ctr">
              <a:lnSpc>
                <a:spcPts val="13700"/>
              </a:lnSpc>
            </a:pPr>
            <a:r>
              <a:rPr lang="en-US" sz="9785" spc="1418" dirty="0">
                <a:solidFill>
                  <a:srgbClr val="000000"/>
                </a:solidFill>
                <a:latin typeface="康熙字典體" pitchFamily="2" charset="-120"/>
                <a:ea typeface="康熙字典體" pitchFamily="2" charset="-120"/>
              </a:rPr>
              <a:t>01</a:t>
            </a:r>
          </a:p>
        </p:txBody>
      </p:sp>
      <p:sp>
        <p:nvSpPr>
          <p:cNvPr id="8" name="TextBox 8"/>
          <p:cNvSpPr txBox="1"/>
          <p:nvPr/>
        </p:nvSpPr>
        <p:spPr>
          <a:xfrm>
            <a:off x="5612701" y="5364114"/>
            <a:ext cx="7062599" cy="1209114"/>
          </a:xfrm>
          <a:prstGeom prst="rect">
            <a:avLst/>
          </a:prstGeom>
        </p:spPr>
        <p:txBody>
          <a:bodyPr lIns="0" tIns="0" rIns="0" bIns="0" rtlCol="0" anchor="t">
            <a:spAutoFit/>
          </a:bodyPr>
          <a:lstStyle/>
          <a:p>
            <a:pPr marL="0" lvl="0" indent="0" algn="ctr">
              <a:lnSpc>
                <a:spcPts val="11200"/>
              </a:lnSpc>
              <a:spcBef>
                <a:spcPct val="0"/>
              </a:spcBef>
            </a:pPr>
            <a:r>
              <a:rPr lang="en-US" sz="8000" spc="808" dirty="0" err="1">
                <a:solidFill>
                  <a:srgbClr val="000000"/>
                </a:solidFill>
                <a:latin typeface="康熙字典體" pitchFamily="2" charset="-120"/>
                <a:ea typeface="康熙字典體" pitchFamily="2" charset="-120"/>
              </a:rPr>
              <a:t>起源</a:t>
            </a:r>
            <a:endParaRPr lang="en-US" sz="8000" spc="808" dirty="0">
              <a:solidFill>
                <a:srgbClr val="000000"/>
              </a:solidFill>
              <a:latin typeface="康熙字典體" pitchFamily="2" charset="-120"/>
              <a:ea typeface="康熙字典體" pitchFamily="2" charset="-120"/>
            </a:endParaRPr>
          </a:p>
        </p:txBody>
      </p:sp>
      <p:sp>
        <p:nvSpPr>
          <p:cNvPr id="9" name="TextBox 9"/>
          <p:cNvSpPr txBox="1"/>
          <p:nvPr/>
        </p:nvSpPr>
        <p:spPr>
          <a:xfrm>
            <a:off x="4747803" y="6901846"/>
            <a:ext cx="8792393" cy="476274"/>
          </a:xfrm>
          <a:prstGeom prst="rect">
            <a:avLst/>
          </a:prstGeom>
        </p:spPr>
        <p:txBody>
          <a:bodyPr lIns="0" tIns="0" rIns="0" bIns="0" rtlCol="0" anchor="t">
            <a:spAutoFit/>
          </a:bodyPr>
          <a:lstStyle/>
          <a:p>
            <a:pPr algn="ctr">
              <a:lnSpc>
                <a:spcPts val="3665"/>
              </a:lnSpc>
            </a:pPr>
            <a:r>
              <a:rPr lang="en-US" sz="3055">
                <a:solidFill>
                  <a:srgbClr val="000000">
                    <a:alpha val="60000"/>
                  </a:srgbClr>
                </a:solidFill>
                <a:latin typeface="Arimo" panose="020B0604020202020204"/>
              </a:rPr>
              <a:t>ORIGIN</a:t>
            </a:r>
          </a:p>
        </p:txBody>
      </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69973"/>
          <a:stretch>
            <a:fillRect/>
          </a:stretch>
        </p:blipFill>
        <p:spPr>
          <a:xfrm flipV="1">
            <a:off x="7635508" y="9128074"/>
            <a:ext cx="3016985" cy="8326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sp>
        <p:nvSpPr>
          <p:cNvPr id="21" name="AutoShape 21"/>
          <p:cNvSpPr/>
          <p:nvPr/>
        </p:nvSpPr>
        <p:spPr>
          <a:xfrm>
            <a:off x="11853230" y="1917286"/>
            <a:ext cx="2292146" cy="0"/>
          </a:xfrm>
          <a:prstGeom prst="line">
            <a:avLst/>
          </a:prstGeom>
          <a:ln w="28575" cap="flat">
            <a:solidFill>
              <a:srgbClr val="004AAD"/>
            </a:solidFill>
            <a:prstDash val="solid"/>
            <a:headEnd type="none" w="sm" len="sm"/>
            <a:tailEnd type="none" w="sm" len="sm"/>
          </a:ln>
        </p:spPr>
      </p:sp>
      <p:sp>
        <p:nvSpPr>
          <p:cNvPr id="22" name="AutoShape 22"/>
          <p:cNvSpPr/>
          <p:nvPr/>
        </p:nvSpPr>
        <p:spPr>
          <a:xfrm>
            <a:off x="3885162" y="1917286"/>
            <a:ext cx="2549608" cy="0"/>
          </a:xfrm>
          <a:prstGeom prst="line">
            <a:avLst/>
          </a:prstGeom>
          <a:ln w="28575" cap="flat">
            <a:solidFill>
              <a:srgbClr val="004AAD"/>
            </a:solidFill>
            <a:prstDash val="solid"/>
            <a:headEnd type="none" w="sm" len="sm"/>
            <a:tailEnd type="none" w="sm" len="sm"/>
          </a:ln>
        </p:spPr>
      </p:sp>
      <p:grpSp>
        <p:nvGrpSpPr>
          <p:cNvPr id="23" name="Group 23"/>
          <p:cNvGrpSpPr/>
          <p:nvPr/>
        </p:nvGrpSpPr>
        <p:grpSpPr>
          <a:xfrm>
            <a:off x="6434770" y="1835481"/>
            <a:ext cx="192186" cy="19218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26" name="Group 26"/>
          <p:cNvGrpSpPr/>
          <p:nvPr/>
        </p:nvGrpSpPr>
        <p:grpSpPr>
          <a:xfrm>
            <a:off x="11660254" y="1835481"/>
            <a:ext cx="192186" cy="19218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pic>
        <p:nvPicPr>
          <p:cNvPr id="29" name="Picture 2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45901" y="7022330"/>
            <a:ext cx="5212093" cy="2873166"/>
          </a:xfrm>
          <a:prstGeom prst="rect">
            <a:avLst/>
          </a:prstGeom>
        </p:spPr>
      </p:pic>
      <p:pic>
        <p:nvPicPr>
          <p:cNvPr id="30" name="Picture 3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3099715" y="7120292"/>
            <a:ext cx="5034384" cy="2775204"/>
          </a:xfrm>
          <a:prstGeom prst="rect">
            <a:avLst/>
          </a:prstGeom>
        </p:spPr>
      </p:pic>
      <p:pic>
        <p:nvPicPr>
          <p:cNvPr id="31" name="Picture 3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3327" y="466237"/>
            <a:ext cx="8103447" cy="3285579"/>
          </a:xfrm>
          <a:prstGeom prst="rect">
            <a:avLst/>
          </a:prstGeom>
        </p:spPr>
      </p:pic>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0540670" y="4002769"/>
            <a:ext cx="8236305" cy="3339447"/>
          </a:xfrm>
          <a:prstGeom prst="rect">
            <a:avLst/>
          </a:prstGeom>
        </p:spPr>
      </p:pic>
      <p:sp>
        <p:nvSpPr>
          <p:cNvPr id="33" name="TextBox 33"/>
          <p:cNvSpPr txBox="1"/>
          <p:nvPr/>
        </p:nvSpPr>
        <p:spPr>
          <a:xfrm>
            <a:off x="6776041" y="1440485"/>
            <a:ext cx="4920926" cy="1077218"/>
          </a:xfrm>
          <a:prstGeom prst="rect">
            <a:avLst/>
          </a:prstGeom>
        </p:spPr>
        <p:txBody>
          <a:bodyPr wrap="square" lIns="0" tIns="0" rIns="0" bIns="0" rtlCol="0" anchor="t">
            <a:spAutoFit/>
          </a:bodyPr>
          <a:lstStyle/>
          <a:p>
            <a:pPr marL="0" lvl="0" indent="0" algn="ctr">
              <a:lnSpc>
                <a:spcPts val="8400"/>
              </a:lnSpc>
              <a:spcBef>
                <a:spcPct val="0"/>
              </a:spcBef>
            </a:pPr>
            <a:r>
              <a:rPr lang="en-US" sz="7000" b="1" spc="605" dirty="0" err="1">
                <a:solidFill>
                  <a:srgbClr val="000000"/>
                </a:solidFill>
                <a:latin typeface="思源宋体 CN Heavy" panose="02020900000000000000" pitchFamily="18" charset="-122"/>
                <a:ea typeface="思源宋体 CN Heavy" panose="02020900000000000000" pitchFamily="18" charset="-122"/>
              </a:rPr>
              <a:t>陶瓷的起源</a:t>
            </a:r>
            <a:endParaRPr lang="en-US" sz="7000" b="1" spc="605" dirty="0">
              <a:solidFill>
                <a:srgbClr val="000000"/>
              </a:solidFill>
              <a:latin typeface="思源宋体 CN Heavy" panose="02020900000000000000" pitchFamily="18" charset="-122"/>
              <a:ea typeface="思源宋体 CN Heavy" panose="02020900000000000000" pitchFamily="18" charset="-122"/>
            </a:endParaRPr>
          </a:p>
        </p:txBody>
      </p:sp>
      <p:sp>
        <p:nvSpPr>
          <p:cNvPr id="34" name="TextBox 34"/>
          <p:cNvSpPr txBox="1"/>
          <p:nvPr/>
        </p:nvSpPr>
        <p:spPr>
          <a:xfrm>
            <a:off x="2851948" y="3123541"/>
            <a:ext cx="13574300" cy="2773447"/>
          </a:xfrm>
          <a:prstGeom prst="rect">
            <a:avLst/>
          </a:prstGeom>
        </p:spPr>
        <p:txBody>
          <a:bodyPr lIns="0" tIns="0" rIns="0" bIns="0" rtlCol="0" anchor="t">
            <a:spAutoFit/>
          </a:bodyPr>
          <a:lstStyle/>
          <a:p>
            <a:pPr algn="ctr">
              <a:lnSpc>
                <a:spcPts val="7435"/>
              </a:lnSpc>
            </a:pPr>
            <a:r>
              <a:rPr lang="en-US" sz="4955" dirty="0">
                <a:solidFill>
                  <a:srgbClr val="000000"/>
                </a:solidFill>
                <a:latin typeface="思源宋体 CN Medium" panose="02020500000000000000" pitchFamily="18" charset="-122"/>
                <a:ea typeface="思源宋体 CN Medium" panose="02020500000000000000" pitchFamily="18" charset="-122"/>
              </a:rPr>
              <a:t>中国人在约公元前8000－2000年（新石器时代）发明陶器，并运用至今。</a:t>
            </a:r>
          </a:p>
          <a:p>
            <a:pPr algn="ctr">
              <a:lnSpc>
                <a:spcPts val="7435"/>
              </a:lnSpc>
            </a:pPr>
            <a:r>
              <a:rPr lang="en-US" sz="4955" dirty="0">
                <a:solidFill>
                  <a:srgbClr val="000000"/>
                </a:solidFill>
                <a:latin typeface="思源宋体 CN Medium" panose="02020500000000000000" pitchFamily="18" charset="-122"/>
                <a:ea typeface="思源宋体 CN Medium" panose="02020500000000000000" pitchFamily="18" charset="-122"/>
              </a:rPr>
              <a:t>  </a:t>
            </a:r>
            <a:r>
              <a:rPr lang="en-US" sz="4955" dirty="0" err="1">
                <a:solidFill>
                  <a:srgbClr val="000000"/>
                </a:solidFill>
                <a:latin typeface="思源宋体 CN Medium" panose="02020500000000000000" pitchFamily="18" charset="-122"/>
                <a:ea typeface="思源宋体 CN Medium" panose="02020500000000000000" pitchFamily="18" charset="-122"/>
              </a:rPr>
              <a:t>古代用途：生活用品</a:t>
            </a:r>
            <a:r>
              <a:rPr lang="en-US" sz="4955" dirty="0">
                <a:solidFill>
                  <a:srgbClr val="000000"/>
                </a:solidFill>
                <a:latin typeface="思源宋体 CN Medium" panose="02020500000000000000" pitchFamily="18" charset="-122"/>
                <a:ea typeface="思源宋体 CN Medium" panose="02020500000000000000" pitchFamily="18" charset="-122"/>
              </a:rPr>
              <a:t>  </a:t>
            </a:r>
            <a:r>
              <a:rPr lang="en-US" sz="4955" dirty="0" err="1">
                <a:solidFill>
                  <a:srgbClr val="000000"/>
                </a:solidFill>
                <a:latin typeface="思源宋体 CN Medium" panose="02020500000000000000" pitchFamily="18" charset="-122"/>
                <a:ea typeface="思源宋体 CN Medium" panose="02020500000000000000" pitchFamily="18" charset="-122"/>
              </a:rPr>
              <a:t>装饰物</a:t>
            </a:r>
            <a:r>
              <a:rPr lang="en-US" sz="4955" dirty="0">
                <a:solidFill>
                  <a:srgbClr val="000000"/>
                </a:solidFill>
                <a:latin typeface="思源宋体 CN Medium" panose="02020500000000000000" pitchFamily="18" charset="-122"/>
                <a:ea typeface="思源宋体 CN Medium" panose="02020500000000000000" pitchFamily="18" charset="-122"/>
              </a:rPr>
              <a:t>  </a:t>
            </a:r>
            <a:r>
              <a:rPr lang="en-US" sz="4955" dirty="0" err="1">
                <a:solidFill>
                  <a:srgbClr val="000000"/>
                </a:solidFill>
                <a:latin typeface="思源宋体 CN Medium" panose="02020500000000000000" pitchFamily="18" charset="-122"/>
                <a:ea typeface="思源宋体 CN Medium" panose="02020500000000000000" pitchFamily="18" charset="-122"/>
              </a:rPr>
              <a:t>祭祀物与陪葬品</a:t>
            </a:r>
            <a:endParaRPr lang="en-US" sz="4955" dirty="0">
              <a:solidFill>
                <a:srgbClr val="000000"/>
              </a:solidFill>
              <a:latin typeface="思源宋体 CN Medium" panose="02020500000000000000" pitchFamily="18" charset="-122"/>
              <a:ea typeface="思源宋体 CN Medium" panose="02020500000000000000"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042099"/>
            <a:ext cx="3016985" cy="832676"/>
          </a:xfrm>
          <a:prstGeom prst="rect">
            <a:avLst/>
          </a:prstGeom>
        </p:spPr>
      </p:pic>
      <p:grpSp>
        <p:nvGrpSpPr>
          <p:cNvPr id="22" name="Group 22"/>
          <p:cNvGrpSpPr/>
          <p:nvPr/>
        </p:nvGrpSpPr>
        <p:grpSpPr>
          <a:xfrm>
            <a:off x="14697749" y="1198346"/>
            <a:ext cx="2397679" cy="660519"/>
            <a:chOff x="0" y="0"/>
            <a:chExt cx="3196906" cy="880691"/>
          </a:xfrm>
        </p:grpSpPr>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884725" cy="880691"/>
            </a:xfrm>
            <a:prstGeom prst="rect">
              <a:avLst/>
            </a:prstGeom>
          </p:spPr>
        </p:pic>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56090" y="0"/>
              <a:ext cx="884725" cy="880691"/>
            </a:xfrm>
            <a:prstGeom prst="rect">
              <a:avLst/>
            </a:prstGeom>
          </p:spPr>
        </p:pic>
        <p:pic>
          <p:nvPicPr>
            <p:cNvPr id="25" name="Picture 2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12181" y="0"/>
              <a:ext cx="884725" cy="880691"/>
            </a:xfrm>
            <a:prstGeom prst="rect">
              <a:avLst/>
            </a:prstGeom>
          </p:spPr>
        </p:pic>
      </p:grpSp>
      <p:sp>
        <p:nvSpPr>
          <p:cNvPr id="26" name="AutoShape 26"/>
          <p:cNvSpPr/>
          <p:nvPr/>
        </p:nvSpPr>
        <p:spPr>
          <a:xfrm>
            <a:off x="4521694" y="1500030"/>
            <a:ext cx="9878893" cy="0"/>
          </a:xfrm>
          <a:prstGeom prst="line">
            <a:avLst/>
          </a:prstGeom>
          <a:ln w="28575" cap="flat">
            <a:solidFill>
              <a:srgbClr val="004AAD"/>
            </a:solidFill>
            <a:prstDash val="solid"/>
            <a:headEnd type="none" w="sm" len="sm"/>
            <a:tailEnd type="none" w="sm" len="sm"/>
          </a:ln>
        </p:spPr>
      </p:sp>
      <p:pic>
        <p:nvPicPr>
          <p:cNvPr id="27" name="Picture 27"/>
          <p:cNvPicPr>
            <a:picLocks noChangeAspect="1"/>
          </p:cNvPicPr>
          <p:nvPr/>
        </p:nvPicPr>
        <p:blipFill>
          <a:blip r:embed="rId9"/>
          <a:srcRect/>
          <a:stretch>
            <a:fillRect/>
          </a:stretch>
        </p:blipFill>
        <p:spPr>
          <a:xfrm>
            <a:off x="1028700" y="3824965"/>
            <a:ext cx="9520155" cy="5217134"/>
          </a:xfrm>
          <a:prstGeom prst="rect">
            <a:avLst/>
          </a:prstGeom>
        </p:spPr>
      </p:pic>
      <p:pic>
        <p:nvPicPr>
          <p:cNvPr id="28" name="Picture 28"/>
          <p:cNvPicPr>
            <a:picLocks noChangeAspect="1"/>
          </p:cNvPicPr>
          <p:nvPr/>
        </p:nvPicPr>
        <p:blipFill>
          <a:blip r:embed="rId10"/>
          <a:srcRect l="3717" r="3717"/>
          <a:stretch>
            <a:fillRect/>
          </a:stretch>
        </p:blipFill>
        <p:spPr>
          <a:xfrm>
            <a:off x="10884766" y="3813281"/>
            <a:ext cx="6374534" cy="5217134"/>
          </a:xfrm>
          <a:prstGeom prst="rect">
            <a:avLst/>
          </a:prstGeom>
        </p:spPr>
      </p:pic>
      <p:sp>
        <p:nvSpPr>
          <p:cNvPr id="29" name="TextBox 29"/>
          <p:cNvSpPr txBox="1"/>
          <p:nvPr/>
        </p:nvSpPr>
        <p:spPr>
          <a:xfrm>
            <a:off x="1028700" y="2083039"/>
            <a:ext cx="16230600" cy="1451023"/>
          </a:xfrm>
          <a:prstGeom prst="rect">
            <a:avLst/>
          </a:prstGeom>
        </p:spPr>
        <p:txBody>
          <a:bodyPr lIns="0" tIns="0" rIns="0" bIns="0" rtlCol="0" anchor="t">
            <a:spAutoFit/>
          </a:bodyPr>
          <a:lstStyle/>
          <a:p>
            <a:pPr algn="just">
              <a:lnSpc>
                <a:spcPts val="5975"/>
              </a:lnSpc>
            </a:pPr>
            <a:r>
              <a:rPr lang="en-US" sz="3690" dirty="0" err="1">
                <a:solidFill>
                  <a:srgbClr val="000000"/>
                </a:solidFill>
                <a:latin typeface="思源宋体 CN Medium" panose="02020500000000000000" pitchFamily="18" charset="-122"/>
                <a:ea typeface="思源宋体 CN Medium" panose="02020500000000000000" pitchFamily="18" charset="-122"/>
              </a:rPr>
              <a:t>即用陶瓷做的工艺品，主要用于家居装饰、送礼或收藏欣赏等方面。有山共盆景、人物神仙、鸟语虫鱼、瓜果器物、建筑瓦脊等工艺品</a:t>
            </a:r>
            <a:r>
              <a:rPr lang="en-US" sz="3690" dirty="0">
                <a:solidFill>
                  <a:srgbClr val="000000"/>
                </a:solidFill>
                <a:latin typeface="思源宋体 CN Medium" panose="02020500000000000000" pitchFamily="18" charset="-122"/>
                <a:ea typeface="思源宋体 CN Medium" panose="02020500000000000000" pitchFamily="18" charset="-122"/>
              </a:rPr>
              <a:t>。</a:t>
            </a:r>
          </a:p>
        </p:txBody>
      </p:sp>
      <p:sp>
        <p:nvSpPr>
          <p:cNvPr id="30" name="TextBox 30"/>
          <p:cNvSpPr txBox="1"/>
          <p:nvPr/>
        </p:nvSpPr>
        <p:spPr>
          <a:xfrm>
            <a:off x="1028700" y="1019996"/>
            <a:ext cx="4461007" cy="961975"/>
          </a:xfrm>
          <a:prstGeom prst="rect">
            <a:avLst/>
          </a:prstGeom>
        </p:spPr>
        <p:txBody>
          <a:bodyPr lIns="0" tIns="0" rIns="0" bIns="0" rtlCol="0" anchor="t">
            <a:spAutoFit/>
          </a:bodyPr>
          <a:lstStyle/>
          <a:p>
            <a:pPr marL="0" lvl="0" indent="0">
              <a:lnSpc>
                <a:spcPts val="7875"/>
              </a:lnSpc>
              <a:spcBef>
                <a:spcPct val="0"/>
              </a:spcBef>
            </a:pPr>
            <a:r>
              <a:rPr lang="en-US" sz="5625" spc="568" dirty="0" err="1">
                <a:solidFill>
                  <a:srgbClr val="000000"/>
                </a:solidFill>
                <a:latin typeface="思源宋体 CN Heavy" panose="02020900000000000000" pitchFamily="18" charset="-122"/>
                <a:ea typeface="思源宋体 CN Heavy" panose="02020900000000000000" pitchFamily="18" charset="-122"/>
              </a:rPr>
              <a:t>艺术陶瓷</a:t>
            </a:r>
            <a:endParaRPr lang="en-US" sz="5625" spc="568" dirty="0">
              <a:solidFill>
                <a:srgbClr val="000000"/>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9973"/>
          <a:stretch>
            <a:fillRect/>
          </a:stretch>
        </p:blipFill>
        <p:spPr>
          <a:xfrm flipV="1">
            <a:off x="7635508" y="9042099"/>
            <a:ext cx="3016985" cy="832676"/>
          </a:xfrm>
          <a:prstGeom prst="rect">
            <a:avLst/>
          </a:prstGeom>
        </p:spPr>
      </p:pic>
      <p:grpSp>
        <p:nvGrpSpPr>
          <p:cNvPr id="22" name="Group 22"/>
          <p:cNvGrpSpPr/>
          <p:nvPr/>
        </p:nvGrpSpPr>
        <p:grpSpPr>
          <a:xfrm>
            <a:off x="14697749" y="1198346"/>
            <a:ext cx="2397679" cy="660519"/>
            <a:chOff x="0" y="0"/>
            <a:chExt cx="3196906" cy="880691"/>
          </a:xfrm>
        </p:grpSpPr>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884725" cy="880691"/>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56090" y="0"/>
              <a:ext cx="884725" cy="880691"/>
            </a:xfrm>
            <a:prstGeom prst="rect">
              <a:avLst/>
            </a:prstGeom>
          </p:spPr>
        </p:pic>
        <p:pic>
          <p:nvPicPr>
            <p:cNvPr id="25" name="Picture 2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12181" y="0"/>
              <a:ext cx="884725" cy="880691"/>
            </a:xfrm>
            <a:prstGeom prst="rect">
              <a:avLst/>
            </a:prstGeom>
          </p:spPr>
        </p:pic>
      </p:grpSp>
      <p:sp>
        <p:nvSpPr>
          <p:cNvPr id="26" name="AutoShape 26"/>
          <p:cNvSpPr/>
          <p:nvPr/>
        </p:nvSpPr>
        <p:spPr>
          <a:xfrm>
            <a:off x="4521694" y="1500030"/>
            <a:ext cx="9878893" cy="0"/>
          </a:xfrm>
          <a:prstGeom prst="line">
            <a:avLst/>
          </a:prstGeom>
          <a:ln w="28575" cap="flat">
            <a:solidFill>
              <a:srgbClr val="004AAD"/>
            </a:solidFill>
            <a:prstDash val="solid"/>
            <a:headEnd type="none" w="sm" len="sm"/>
            <a:tailEnd type="none" w="sm" len="sm"/>
          </a:ln>
        </p:spPr>
      </p:sp>
      <p:pic>
        <p:nvPicPr>
          <p:cNvPr id="27" name="Picture 27"/>
          <p:cNvPicPr>
            <a:picLocks noChangeAspect="1"/>
          </p:cNvPicPr>
          <p:nvPr/>
        </p:nvPicPr>
        <p:blipFill>
          <a:blip r:embed="rId10"/>
          <a:srcRect/>
          <a:stretch>
            <a:fillRect/>
          </a:stretch>
        </p:blipFill>
        <p:spPr>
          <a:xfrm>
            <a:off x="9242918" y="2838941"/>
            <a:ext cx="7852510" cy="5223082"/>
          </a:xfrm>
          <a:prstGeom prst="rect">
            <a:avLst/>
          </a:prstGeom>
        </p:spPr>
      </p:pic>
      <p:sp>
        <p:nvSpPr>
          <p:cNvPr id="28" name="TextBox 28"/>
          <p:cNvSpPr txBox="1"/>
          <p:nvPr/>
        </p:nvSpPr>
        <p:spPr>
          <a:xfrm>
            <a:off x="1028700" y="2900701"/>
            <a:ext cx="7646042" cy="5570220"/>
          </a:xfrm>
          <a:prstGeom prst="rect">
            <a:avLst/>
          </a:prstGeom>
        </p:spPr>
        <p:txBody>
          <a:bodyPr lIns="0" tIns="0" rIns="0" bIns="0" rtlCol="0" anchor="t">
            <a:spAutoFit/>
          </a:bodyPr>
          <a:lstStyle/>
          <a:p>
            <a:pPr algn="just">
              <a:lnSpc>
                <a:spcPts val="6205"/>
              </a:lnSpc>
            </a:pPr>
            <a:r>
              <a:rPr lang="en-US" sz="3650">
                <a:solidFill>
                  <a:srgbClr val="000000"/>
                </a:solidFill>
                <a:latin typeface="思源宋体 CN Medium" panose="02020500000000000000" pitchFamily="18" charset="-122"/>
                <a:ea typeface="思源宋体 CN Medium" panose="02020500000000000000" pitchFamily="18" charset="-122"/>
              </a:rPr>
              <a:t>主要用于各种工业生产制品。由于其耐高温、耐腐蚀、耐磨损等一系列优越性，可代替金属材料和有机高分子用于苛刻的工作环境，在建筑、能源、航空、机械、汽车等领域都有着很广泛的应用。</a:t>
            </a:r>
          </a:p>
          <a:p>
            <a:pPr algn="just">
              <a:lnSpc>
                <a:spcPts val="6205"/>
              </a:lnSpc>
            </a:pPr>
            <a:endParaRPr lang="en-US" sz="3650">
              <a:solidFill>
                <a:srgbClr val="000000"/>
              </a:solidFill>
              <a:latin typeface="思源宋体 CN Medium" panose="02020500000000000000" pitchFamily="18" charset="-122"/>
              <a:ea typeface="思源宋体 CN Medium" panose="02020500000000000000" pitchFamily="18" charset="-122"/>
            </a:endParaRPr>
          </a:p>
        </p:txBody>
      </p:sp>
      <p:sp>
        <p:nvSpPr>
          <p:cNvPr id="31" name="TextBox 30"/>
          <p:cNvSpPr txBox="1"/>
          <p:nvPr/>
        </p:nvSpPr>
        <p:spPr>
          <a:xfrm>
            <a:off x="1028700" y="1019996"/>
            <a:ext cx="4461007" cy="961975"/>
          </a:xfrm>
          <a:prstGeom prst="rect">
            <a:avLst/>
          </a:prstGeom>
        </p:spPr>
        <p:txBody>
          <a:bodyPr lIns="0" tIns="0" rIns="0" bIns="0" rtlCol="0" anchor="t">
            <a:spAutoFit/>
          </a:bodyPr>
          <a:lstStyle/>
          <a:p>
            <a:pPr marL="0" lvl="0" indent="0">
              <a:lnSpc>
                <a:spcPts val="7875"/>
              </a:lnSpc>
              <a:spcBef>
                <a:spcPct val="0"/>
              </a:spcBef>
            </a:pPr>
            <a:r>
              <a:rPr lang="zh-CN" altLang="en-US" sz="5625" spc="568" dirty="0">
                <a:solidFill>
                  <a:srgbClr val="000000"/>
                </a:solidFill>
                <a:latin typeface="思源宋体 CN Heavy" panose="02020900000000000000" pitchFamily="18" charset="-122"/>
                <a:ea typeface="思源宋体 CN Heavy" panose="02020900000000000000" pitchFamily="18" charset="-122"/>
              </a:rPr>
              <a:t>工业</a:t>
            </a:r>
            <a:r>
              <a:rPr lang="en-US" sz="5625" spc="568" dirty="0" err="1">
                <a:solidFill>
                  <a:srgbClr val="000000"/>
                </a:solidFill>
                <a:latin typeface="思源宋体 CN Heavy" panose="02020900000000000000" pitchFamily="18" charset="-122"/>
                <a:ea typeface="思源宋体 CN Heavy" panose="02020900000000000000" pitchFamily="18" charset="-122"/>
              </a:rPr>
              <a:t>陶瓷</a:t>
            </a:r>
            <a:endParaRPr lang="en-US" sz="5625" spc="568" dirty="0">
              <a:solidFill>
                <a:srgbClr val="000000"/>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9973"/>
          <a:stretch>
            <a:fillRect/>
          </a:stretch>
        </p:blipFill>
        <p:spPr>
          <a:xfrm flipV="1">
            <a:off x="7635508" y="9042099"/>
            <a:ext cx="3016985" cy="832676"/>
          </a:xfrm>
          <a:prstGeom prst="rect">
            <a:avLst/>
          </a:prstGeom>
        </p:spPr>
      </p:pic>
      <p:grpSp>
        <p:nvGrpSpPr>
          <p:cNvPr id="22" name="Group 22"/>
          <p:cNvGrpSpPr/>
          <p:nvPr/>
        </p:nvGrpSpPr>
        <p:grpSpPr>
          <a:xfrm>
            <a:off x="14697749" y="1198346"/>
            <a:ext cx="2397679" cy="660519"/>
            <a:chOff x="0" y="0"/>
            <a:chExt cx="3196906" cy="880691"/>
          </a:xfrm>
        </p:grpSpPr>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884725" cy="880691"/>
            </a:xfrm>
            <a:prstGeom prst="rect">
              <a:avLst/>
            </a:prstGeom>
          </p:spPr>
        </p:pic>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56090" y="0"/>
              <a:ext cx="884725" cy="880691"/>
            </a:xfrm>
            <a:prstGeom prst="rect">
              <a:avLst/>
            </a:prstGeom>
          </p:spPr>
        </p:pic>
        <p:pic>
          <p:nvPicPr>
            <p:cNvPr id="25" name="Picture 2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12181" y="0"/>
              <a:ext cx="884725" cy="880691"/>
            </a:xfrm>
            <a:prstGeom prst="rect">
              <a:avLst/>
            </a:prstGeom>
          </p:spPr>
        </p:pic>
      </p:grpSp>
      <p:sp>
        <p:nvSpPr>
          <p:cNvPr id="26" name="AutoShape 26"/>
          <p:cNvSpPr/>
          <p:nvPr/>
        </p:nvSpPr>
        <p:spPr>
          <a:xfrm>
            <a:off x="4521694" y="1500030"/>
            <a:ext cx="9878893" cy="0"/>
          </a:xfrm>
          <a:prstGeom prst="line">
            <a:avLst/>
          </a:prstGeom>
          <a:ln w="28575" cap="flat">
            <a:solidFill>
              <a:srgbClr val="004AAD"/>
            </a:solidFill>
            <a:prstDash val="solid"/>
            <a:headEnd type="none" w="sm" len="sm"/>
            <a:tailEnd type="none" w="sm" len="sm"/>
          </a:ln>
        </p:spPr>
      </p:sp>
      <p:pic>
        <p:nvPicPr>
          <p:cNvPr id="27" name="Picture 27"/>
          <p:cNvPicPr>
            <a:picLocks noChangeAspect="1"/>
          </p:cNvPicPr>
          <p:nvPr/>
        </p:nvPicPr>
        <p:blipFill>
          <a:blip r:embed="rId9"/>
          <a:srcRect/>
          <a:stretch>
            <a:fillRect/>
          </a:stretch>
        </p:blipFill>
        <p:spPr>
          <a:xfrm>
            <a:off x="1028700" y="3049906"/>
            <a:ext cx="7514872" cy="4978005"/>
          </a:xfrm>
          <a:prstGeom prst="rect">
            <a:avLst/>
          </a:prstGeom>
        </p:spPr>
      </p:pic>
      <p:sp>
        <p:nvSpPr>
          <p:cNvPr id="28" name="TextBox 28"/>
          <p:cNvSpPr txBox="1"/>
          <p:nvPr/>
        </p:nvSpPr>
        <p:spPr>
          <a:xfrm>
            <a:off x="9144000" y="3068877"/>
            <a:ext cx="8279172" cy="3910965"/>
          </a:xfrm>
          <a:prstGeom prst="rect">
            <a:avLst/>
          </a:prstGeom>
        </p:spPr>
        <p:txBody>
          <a:bodyPr lIns="0" tIns="0" rIns="0" bIns="0" rtlCol="0" anchor="t">
            <a:spAutoFit/>
          </a:bodyPr>
          <a:lstStyle/>
          <a:p>
            <a:pPr algn="just">
              <a:lnSpc>
                <a:spcPts val="6100"/>
              </a:lnSpc>
            </a:pPr>
            <a:r>
              <a:rPr lang="en-US" sz="3590">
                <a:solidFill>
                  <a:srgbClr val="000000"/>
                </a:solidFill>
                <a:latin typeface="思源宋体 CN Medium" panose="02020500000000000000" pitchFamily="18" charset="-122"/>
                <a:ea typeface="思源宋体 CN Medium" panose="02020500000000000000" pitchFamily="18" charset="-122"/>
              </a:rPr>
              <a:t>所谓日用陶瓷即我们日常生活中必不可少的生活用瓷，是陶瓷最广泛的一种用途。由于其易于清洗保持洁净、经久耐用、优质瓷器彩釉精美细腻且无毒害等优质特点</a:t>
            </a:r>
            <a:r>
              <a:rPr lang="zh-CN" altLang="en-US" sz="3590">
                <a:solidFill>
                  <a:srgbClr val="000000"/>
                </a:solidFill>
                <a:latin typeface="思源宋体 CN Medium" panose="02020500000000000000" pitchFamily="18" charset="-122"/>
                <a:ea typeface="思源宋体 CN Medium" panose="02020500000000000000" pitchFamily="18" charset="-122"/>
              </a:rPr>
              <a:t>，</a:t>
            </a:r>
            <a:r>
              <a:rPr lang="en-US" sz="3590">
                <a:solidFill>
                  <a:srgbClr val="000000"/>
                </a:solidFill>
                <a:latin typeface="思源宋体 CN Medium" panose="02020500000000000000" pitchFamily="18" charset="-122"/>
                <a:ea typeface="思源宋体 CN Medium" panose="02020500000000000000" pitchFamily="18" charset="-122"/>
              </a:rPr>
              <a:t>广大消费者</a:t>
            </a:r>
            <a:r>
              <a:rPr lang="zh-CN" altLang="en-US" sz="3590">
                <a:solidFill>
                  <a:srgbClr val="000000"/>
                </a:solidFill>
                <a:latin typeface="思源宋体 CN Medium" panose="02020500000000000000" pitchFamily="18" charset="-122"/>
                <a:ea typeface="思源宋体 CN Medium" panose="02020500000000000000" pitchFamily="18" charset="-122"/>
              </a:rPr>
              <a:t>十分喜爱</a:t>
            </a:r>
            <a:r>
              <a:rPr lang="en-US" sz="3590">
                <a:solidFill>
                  <a:srgbClr val="000000"/>
                </a:solidFill>
                <a:latin typeface="思源宋体 CN Medium" panose="02020500000000000000" pitchFamily="18" charset="-122"/>
                <a:ea typeface="思源宋体 CN Medium" panose="02020500000000000000" pitchFamily="18" charset="-122"/>
              </a:rPr>
              <a:t>。</a:t>
            </a:r>
          </a:p>
        </p:txBody>
      </p:sp>
      <p:sp>
        <p:nvSpPr>
          <p:cNvPr id="30" name="TextBox 30"/>
          <p:cNvSpPr txBox="1"/>
          <p:nvPr/>
        </p:nvSpPr>
        <p:spPr>
          <a:xfrm>
            <a:off x="1028700" y="1019996"/>
            <a:ext cx="4461007" cy="961975"/>
          </a:xfrm>
          <a:prstGeom prst="rect">
            <a:avLst/>
          </a:prstGeom>
        </p:spPr>
        <p:txBody>
          <a:bodyPr lIns="0" tIns="0" rIns="0" bIns="0" rtlCol="0" anchor="t">
            <a:spAutoFit/>
          </a:bodyPr>
          <a:lstStyle/>
          <a:p>
            <a:pPr marL="0" lvl="0" indent="0">
              <a:lnSpc>
                <a:spcPts val="7875"/>
              </a:lnSpc>
              <a:spcBef>
                <a:spcPct val="0"/>
              </a:spcBef>
            </a:pPr>
            <a:r>
              <a:rPr lang="zh-CN" altLang="en-US" sz="5625" spc="568" dirty="0">
                <a:solidFill>
                  <a:srgbClr val="000000"/>
                </a:solidFill>
                <a:latin typeface="思源宋体 CN Heavy" panose="02020900000000000000" pitchFamily="18" charset="-122"/>
                <a:ea typeface="思源宋体 CN Heavy" panose="02020900000000000000" pitchFamily="18" charset="-122"/>
              </a:rPr>
              <a:t>日用</a:t>
            </a:r>
            <a:r>
              <a:rPr lang="en-US" sz="5625" spc="568" dirty="0" err="1">
                <a:solidFill>
                  <a:srgbClr val="000000"/>
                </a:solidFill>
                <a:latin typeface="思源宋体 CN Heavy" panose="02020900000000000000" pitchFamily="18" charset="-122"/>
                <a:ea typeface="思源宋体 CN Heavy" panose="02020900000000000000" pitchFamily="18" charset="-122"/>
              </a:rPr>
              <a:t>陶瓷</a:t>
            </a:r>
            <a:endParaRPr lang="en-US" sz="5625" spc="568" dirty="0">
              <a:solidFill>
                <a:srgbClr val="000000"/>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sp>
        <p:nvSpPr>
          <p:cNvPr id="21" name="AutoShape 21"/>
          <p:cNvSpPr/>
          <p:nvPr/>
        </p:nvSpPr>
        <p:spPr>
          <a:xfrm>
            <a:off x="14267290" y="1888711"/>
            <a:ext cx="2292146" cy="0"/>
          </a:xfrm>
          <a:prstGeom prst="line">
            <a:avLst/>
          </a:prstGeom>
          <a:ln w="28575" cap="flat">
            <a:solidFill>
              <a:srgbClr val="004AAD"/>
            </a:solidFill>
            <a:prstDash val="solid"/>
            <a:headEnd type="none" w="sm" len="sm"/>
            <a:tailEnd type="none" w="sm" len="sm"/>
          </a:ln>
        </p:spPr>
      </p:sp>
      <p:sp>
        <p:nvSpPr>
          <p:cNvPr id="22" name="AutoShape 22"/>
          <p:cNvSpPr/>
          <p:nvPr/>
        </p:nvSpPr>
        <p:spPr>
          <a:xfrm>
            <a:off x="2033388" y="1888711"/>
            <a:ext cx="2549608" cy="0"/>
          </a:xfrm>
          <a:prstGeom prst="line">
            <a:avLst/>
          </a:prstGeom>
          <a:ln w="28575" cap="flat">
            <a:solidFill>
              <a:srgbClr val="004AAD"/>
            </a:solidFill>
            <a:prstDash val="solid"/>
            <a:headEnd type="none" w="sm" len="sm"/>
            <a:tailEnd type="none" w="sm" len="sm"/>
          </a:ln>
        </p:spPr>
      </p:sp>
      <p:grpSp>
        <p:nvGrpSpPr>
          <p:cNvPr id="23" name="Group 23"/>
          <p:cNvGrpSpPr/>
          <p:nvPr/>
        </p:nvGrpSpPr>
        <p:grpSpPr>
          <a:xfrm>
            <a:off x="4486904" y="1792619"/>
            <a:ext cx="192186" cy="19218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26" name="Group 26"/>
          <p:cNvGrpSpPr/>
          <p:nvPr/>
        </p:nvGrpSpPr>
        <p:grpSpPr>
          <a:xfrm>
            <a:off x="14171197" y="1792619"/>
            <a:ext cx="192186" cy="19218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pic>
        <p:nvPicPr>
          <p:cNvPr id="29" name="Picture 29"/>
          <p:cNvPicPr>
            <a:picLocks noChangeAspect="1"/>
          </p:cNvPicPr>
          <p:nvPr/>
        </p:nvPicPr>
        <p:blipFill>
          <a:blip r:embed="rId5"/>
          <a:srcRect/>
          <a:stretch>
            <a:fillRect/>
          </a:stretch>
        </p:blipFill>
        <p:spPr>
          <a:xfrm>
            <a:off x="11742846" y="7675876"/>
            <a:ext cx="7341033" cy="2422541"/>
          </a:xfrm>
          <a:prstGeom prst="rect">
            <a:avLst/>
          </a:prstGeom>
        </p:spPr>
      </p:pic>
      <p:pic>
        <p:nvPicPr>
          <p:cNvPr id="30" name="Picture 3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29034" y="466237"/>
            <a:ext cx="8893887" cy="3606067"/>
          </a:xfrm>
          <a:prstGeom prst="rect">
            <a:avLst/>
          </a:prstGeom>
        </p:spPr>
      </p:pic>
      <p:sp>
        <p:nvSpPr>
          <p:cNvPr id="31" name="TextBox 31"/>
          <p:cNvSpPr txBox="1"/>
          <p:nvPr/>
        </p:nvSpPr>
        <p:spPr>
          <a:xfrm>
            <a:off x="5226405" y="1317212"/>
            <a:ext cx="8549573" cy="1076960"/>
          </a:xfrm>
          <a:prstGeom prst="rect">
            <a:avLst/>
          </a:prstGeom>
        </p:spPr>
        <p:txBody>
          <a:bodyPr lIns="0" tIns="0" rIns="0" bIns="0" rtlCol="0" anchor="t">
            <a:spAutoFit/>
          </a:bodyPr>
          <a:lstStyle/>
          <a:p>
            <a:pPr marL="0" lvl="0" indent="0" algn="ctr">
              <a:lnSpc>
                <a:spcPts val="8400"/>
              </a:lnSpc>
              <a:spcBef>
                <a:spcPct val="0"/>
              </a:spcBef>
            </a:pPr>
            <a:r>
              <a:rPr lang="en-US" sz="6000" spc="606" dirty="0" err="1">
                <a:solidFill>
                  <a:srgbClr val="000000"/>
                </a:solidFill>
                <a:latin typeface="思源宋体 CN Heavy" panose="02020900000000000000" pitchFamily="18" charset="-122"/>
                <a:ea typeface="思源宋体 CN Heavy" panose="02020900000000000000" pitchFamily="18" charset="-122"/>
              </a:rPr>
              <a:t>首饰的起源及发展</a:t>
            </a:r>
            <a:endParaRPr lang="en-US" sz="6000" spc="606" dirty="0">
              <a:solidFill>
                <a:srgbClr val="000000"/>
              </a:solidFill>
              <a:latin typeface="思源宋体 CN Heavy" panose="02020900000000000000" pitchFamily="18" charset="-122"/>
              <a:ea typeface="思源宋体 CN Heavy" panose="02020900000000000000" pitchFamily="18" charset="-122"/>
            </a:endParaRPr>
          </a:p>
        </p:txBody>
      </p:sp>
      <p:sp>
        <p:nvSpPr>
          <p:cNvPr id="32" name="TextBox 32"/>
          <p:cNvSpPr txBox="1"/>
          <p:nvPr/>
        </p:nvSpPr>
        <p:spPr>
          <a:xfrm>
            <a:off x="2000893" y="2487230"/>
            <a:ext cx="2113903" cy="669927"/>
          </a:xfrm>
          <a:prstGeom prst="rect">
            <a:avLst/>
          </a:prstGeom>
        </p:spPr>
        <p:txBody>
          <a:bodyPr wrap="square" lIns="0" tIns="0" rIns="0" bIns="0" rtlCol="0" anchor="t">
            <a:spAutoFit/>
          </a:bodyPr>
          <a:lstStyle/>
          <a:p>
            <a:pPr algn="ctr">
              <a:lnSpc>
                <a:spcPts val="5600"/>
              </a:lnSpc>
            </a:pPr>
            <a:r>
              <a:rPr lang="en-US" sz="4000" b="1" dirty="0" err="1">
                <a:solidFill>
                  <a:srgbClr val="153185"/>
                </a:solidFill>
                <a:latin typeface="思源宋体 CN Medium" panose="02020500000000000000" pitchFamily="18" charset="-122"/>
                <a:ea typeface="思源宋体 CN Medium" panose="02020500000000000000" pitchFamily="18" charset="-122"/>
              </a:rPr>
              <a:t>石器时代</a:t>
            </a:r>
            <a:endParaRPr lang="en-US" sz="4000" b="1" dirty="0">
              <a:solidFill>
                <a:srgbClr val="153185"/>
              </a:solidFill>
              <a:latin typeface="思源宋体 CN Medium" panose="02020500000000000000" pitchFamily="18" charset="-122"/>
              <a:ea typeface="思源宋体 CN Medium" panose="02020500000000000000" pitchFamily="18" charset="-122"/>
            </a:endParaRPr>
          </a:p>
        </p:txBody>
      </p:sp>
      <p:sp>
        <p:nvSpPr>
          <p:cNvPr id="33" name="AutoShape 33"/>
          <p:cNvSpPr/>
          <p:nvPr/>
        </p:nvSpPr>
        <p:spPr>
          <a:xfrm rot="5400000">
            <a:off x="-1254625" y="5634703"/>
            <a:ext cx="6199696" cy="0"/>
          </a:xfrm>
          <a:prstGeom prst="line">
            <a:avLst/>
          </a:prstGeom>
          <a:ln w="38100" cap="flat">
            <a:solidFill>
              <a:srgbClr val="153185"/>
            </a:solidFill>
            <a:prstDash val="solid"/>
            <a:headEnd type="none" w="sm" len="sm"/>
            <a:tailEnd type="none" w="sm" len="sm"/>
          </a:ln>
        </p:spPr>
      </p:sp>
      <p:sp>
        <p:nvSpPr>
          <p:cNvPr id="34" name="TextBox 34"/>
          <p:cNvSpPr txBox="1"/>
          <p:nvPr/>
        </p:nvSpPr>
        <p:spPr>
          <a:xfrm>
            <a:off x="1197291" y="2451671"/>
            <a:ext cx="2031876" cy="755017"/>
          </a:xfrm>
          <a:prstGeom prst="rect">
            <a:avLst/>
          </a:prstGeom>
        </p:spPr>
        <p:txBody>
          <a:bodyPr lIns="0" tIns="0" rIns="0" bIns="0" rtlCol="0" anchor="t">
            <a:spAutoFit/>
          </a:bodyPr>
          <a:lstStyle/>
          <a:p>
            <a:pPr marL="949960" lvl="1" indent="-474980" algn="ctr">
              <a:lnSpc>
                <a:spcPts val="6160"/>
              </a:lnSpc>
              <a:buFont typeface="Arial" panose="020B0604020202020204"/>
              <a:buChar char="•"/>
            </a:pPr>
            <a:endParaRPr dirty="0"/>
          </a:p>
        </p:txBody>
      </p:sp>
      <p:sp>
        <p:nvSpPr>
          <p:cNvPr id="35" name="TextBox 35"/>
          <p:cNvSpPr txBox="1"/>
          <p:nvPr/>
        </p:nvSpPr>
        <p:spPr>
          <a:xfrm>
            <a:off x="3568347" y="2461196"/>
            <a:ext cx="6854677" cy="679450"/>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——羽毛、兽牙、贝壳</a:t>
            </a:r>
          </a:p>
        </p:txBody>
      </p:sp>
      <p:sp>
        <p:nvSpPr>
          <p:cNvPr id="36" name="TextBox 36"/>
          <p:cNvSpPr txBox="1"/>
          <p:nvPr/>
        </p:nvSpPr>
        <p:spPr>
          <a:xfrm>
            <a:off x="1197291" y="3197570"/>
            <a:ext cx="2031876" cy="755017"/>
          </a:xfrm>
          <a:prstGeom prst="rect">
            <a:avLst/>
          </a:prstGeom>
        </p:spPr>
        <p:txBody>
          <a:bodyPr lIns="0" tIns="0" rIns="0" bIns="0" rtlCol="0" anchor="t">
            <a:spAutoFit/>
          </a:bodyPr>
          <a:lstStyle/>
          <a:p>
            <a:pPr marL="949960" lvl="1" indent="-474980" algn="ctr">
              <a:lnSpc>
                <a:spcPts val="6160"/>
              </a:lnSpc>
              <a:buFont typeface="Arial" panose="020B0604020202020204"/>
              <a:buChar char="•"/>
            </a:pPr>
            <a:endParaRPr/>
          </a:p>
        </p:txBody>
      </p:sp>
      <p:sp>
        <p:nvSpPr>
          <p:cNvPr id="37" name="TextBox 37"/>
          <p:cNvSpPr txBox="1"/>
          <p:nvPr/>
        </p:nvSpPr>
        <p:spPr>
          <a:xfrm>
            <a:off x="1197291" y="3935570"/>
            <a:ext cx="2031876" cy="755017"/>
          </a:xfrm>
          <a:prstGeom prst="rect">
            <a:avLst/>
          </a:prstGeom>
        </p:spPr>
        <p:txBody>
          <a:bodyPr lIns="0" tIns="0" rIns="0" bIns="0" rtlCol="0" anchor="t">
            <a:spAutoFit/>
          </a:bodyPr>
          <a:lstStyle/>
          <a:p>
            <a:pPr marL="949960" lvl="1" indent="-474980" algn="ctr">
              <a:lnSpc>
                <a:spcPts val="6160"/>
              </a:lnSpc>
              <a:buFont typeface="Arial" panose="020B0604020202020204"/>
              <a:buChar char="•"/>
            </a:pPr>
            <a:endParaRPr/>
          </a:p>
        </p:txBody>
      </p:sp>
      <p:sp>
        <p:nvSpPr>
          <p:cNvPr id="38" name="TextBox 38"/>
          <p:cNvSpPr txBox="1"/>
          <p:nvPr/>
        </p:nvSpPr>
        <p:spPr>
          <a:xfrm>
            <a:off x="1197291" y="4690587"/>
            <a:ext cx="2031876" cy="755017"/>
          </a:xfrm>
          <a:prstGeom prst="rect">
            <a:avLst/>
          </a:prstGeom>
        </p:spPr>
        <p:txBody>
          <a:bodyPr lIns="0" tIns="0" rIns="0" bIns="0" rtlCol="0" anchor="t">
            <a:spAutoFit/>
          </a:bodyPr>
          <a:lstStyle/>
          <a:p>
            <a:pPr marL="949960" lvl="1" indent="-474980" algn="ctr">
              <a:lnSpc>
                <a:spcPts val="6160"/>
              </a:lnSpc>
              <a:buFont typeface="Arial" panose="020B0604020202020204"/>
              <a:buChar char="•"/>
            </a:pPr>
            <a:endParaRPr/>
          </a:p>
        </p:txBody>
      </p:sp>
      <p:sp>
        <p:nvSpPr>
          <p:cNvPr id="39" name="TextBox 39"/>
          <p:cNvSpPr txBox="1"/>
          <p:nvPr/>
        </p:nvSpPr>
        <p:spPr>
          <a:xfrm>
            <a:off x="1197291" y="5407148"/>
            <a:ext cx="2031876" cy="755017"/>
          </a:xfrm>
          <a:prstGeom prst="rect">
            <a:avLst/>
          </a:prstGeom>
        </p:spPr>
        <p:txBody>
          <a:bodyPr lIns="0" tIns="0" rIns="0" bIns="0" rtlCol="0" anchor="t">
            <a:spAutoFit/>
          </a:bodyPr>
          <a:lstStyle/>
          <a:p>
            <a:pPr marL="949960" lvl="1" indent="-474980" algn="ctr">
              <a:lnSpc>
                <a:spcPts val="6160"/>
              </a:lnSpc>
              <a:buFont typeface="Arial" panose="020B0604020202020204"/>
              <a:buChar char="•"/>
            </a:pPr>
            <a:endParaRPr/>
          </a:p>
        </p:txBody>
      </p:sp>
      <p:sp>
        <p:nvSpPr>
          <p:cNvPr id="40" name="TextBox 40"/>
          <p:cNvSpPr txBox="1"/>
          <p:nvPr/>
        </p:nvSpPr>
        <p:spPr>
          <a:xfrm>
            <a:off x="1197291" y="8067801"/>
            <a:ext cx="2031876" cy="755017"/>
          </a:xfrm>
          <a:prstGeom prst="rect">
            <a:avLst/>
          </a:prstGeom>
        </p:spPr>
        <p:txBody>
          <a:bodyPr lIns="0" tIns="0" rIns="0" bIns="0" rtlCol="0" anchor="t">
            <a:spAutoFit/>
          </a:bodyPr>
          <a:lstStyle/>
          <a:p>
            <a:pPr marL="949960" lvl="1" indent="-474980" algn="ctr">
              <a:lnSpc>
                <a:spcPts val="6160"/>
              </a:lnSpc>
              <a:buFont typeface="Arial" panose="020B0604020202020204"/>
              <a:buChar char="•"/>
            </a:pPr>
            <a:endParaRPr/>
          </a:p>
        </p:txBody>
      </p:sp>
      <p:sp>
        <p:nvSpPr>
          <p:cNvPr id="41" name="TextBox 41"/>
          <p:cNvSpPr txBox="1"/>
          <p:nvPr/>
        </p:nvSpPr>
        <p:spPr>
          <a:xfrm>
            <a:off x="1197291" y="6708899"/>
            <a:ext cx="2031876" cy="755017"/>
          </a:xfrm>
          <a:prstGeom prst="rect">
            <a:avLst/>
          </a:prstGeom>
        </p:spPr>
        <p:txBody>
          <a:bodyPr lIns="0" tIns="0" rIns="0" bIns="0" rtlCol="0" anchor="t">
            <a:spAutoFit/>
          </a:bodyPr>
          <a:lstStyle/>
          <a:p>
            <a:pPr marL="949960" lvl="1" indent="-474980" algn="ctr">
              <a:lnSpc>
                <a:spcPts val="6160"/>
              </a:lnSpc>
              <a:buFont typeface="Arial" panose="020B0604020202020204"/>
              <a:buChar char="•"/>
            </a:pPr>
            <a:endParaRPr/>
          </a:p>
        </p:txBody>
      </p:sp>
      <p:sp>
        <p:nvSpPr>
          <p:cNvPr id="42" name="TextBox 42"/>
          <p:cNvSpPr txBox="1"/>
          <p:nvPr/>
        </p:nvSpPr>
        <p:spPr>
          <a:xfrm>
            <a:off x="2044421" y="3225917"/>
            <a:ext cx="1646013" cy="669927"/>
          </a:xfrm>
          <a:prstGeom prst="rect">
            <a:avLst/>
          </a:prstGeom>
        </p:spPr>
        <p:txBody>
          <a:bodyPr wrap="square" lIns="0" tIns="0" rIns="0" bIns="0" rtlCol="0" anchor="t">
            <a:spAutoFit/>
          </a:bodyPr>
          <a:lstStyle/>
          <a:p>
            <a:pPr algn="ctr">
              <a:lnSpc>
                <a:spcPts val="5600"/>
              </a:lnSpc>
            </a:pPr>
            <a:r>
              <a:rPr lang="en-US" sz="4000" b="1" dirty="0" err="1">
                <a:solidFill>
                  <a:srgbClr val="153185"/>
                </a:solidFill>
                <a:latin typeface="思源宋体 CN Medium" panose="02020500000000000000" pitchFamily="18" charset="-122"/>
                <a:ea typeface="思源宋体 CN Medium" panose="02020500000000000000" pitchFamily="18" charset="-122"/>
              </a:rPr>
              <a:t>周时期</a:t>
            </a:r>
            <a:endParaRPr lang="en-US" sz="4000" b="1" dirty="0">
              <a:solidFill>
                <a:srgbClr val="153185"/>
              </a:solidFill>
              <a:latin typeface="思源宋体 CN Medium" panose="02020500000000000000" pitchFamily="18" charset="-122"/>
              <a:ea typeface="思源宋体 CN Medium" panose="02020500000000000000" pitchFamily="18" charset="-122"/>
            </a:endParaRPr>
          </a:p>
        </p:txBody>
      </p:sp>
      <p:sp>
        <p:nvSpPr>
          <p:cNvPr id="43" name="TextBox 43"/>
          <p:cNvSpPr txBox="1"/>
          <p:nvPr/>
        </p:nvSpPr>
        <p:spPr>
          <a:xfrm>
            <a:off x="3016870" y="3216392"/>
            <a:ext cx="11986327" cy="679450"/>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——以鸟头、兽头图案为主的骨笄、玉笄、铜笄</a:t>
            </a:r>
          </a:p>
        </p:txBody>
      </p:sp>
      <p:sp>
        <p:nvSpPr>
          <p:cNvPr id="44" name="TextBox 44"/>
          <p:cNvSpPr txBox="1"/>
          <p:nvPr/>
        </p:nvSpPr>
        <p:spPr>
          <a:xfrm>
            <a:off x="2044421" y="3981569"/>
            <a:ext cx="2144188" cy="661078"/>
          </a:xfrm>
          <a:prstGeom prst="rect">
            <a:avLst/>
          </a:prstGeom>
        </p:spPr>
        <p:txBody>
          <a:bodyPr wrap="square" lIns="0" tIns="0" rIns="0" bIns="0" rtlCol="0" anchor="t">
            <a:spAutoFit/>
          </a:bodyPr>
          <a:lstStyle/>
          <a:p>
            <a:pPr algn="ctr">
              <a:lnSpc>
                <a:spcPts val="5600"/>
              </a:lnSpc>
            </a:pPr>
            <a:r>
              <a:rPr lang="en-US" sz="4000" b="1" dirty="0" err="1">
                <a:solidFill>
                  <a:srgbClr val="153185"/>
                </a:solidFill>
                <a:latin typeface="思源宋体 CN Medium" panose="02020500000000000000" pitchFamily="18" charset="-122"/>
                <a:ea typeface="思源宋体 CN Medium" panose="02020500000000000000" pitchFamily="18" charset="-122"/>
              </a:rPr>
              <a:t>汉代时期</a:t>
            </a:r>
            <a:endParaRPr lang="en-US" sz="4000" b="1" dirty="0">
              <a:solidFill>
                <a:srgbClr val="153185"/>
              </a:solidFill>
              <a:latin typeface="思源宋体 CN Medium" panose="02020500000000000000" pitchFamily="18" charset="-122"/>
              <a:ea typeface="思源宋体 CN Medium" panose="02020500000000000000" pitchFamily="18" charset="-122"/>
            </a:endParaRPr>
          </a:p>
        </p:txBody>
      </p:sp>
      <p:sp>
        <p:nvSpPr>
          <p:cNvPr id="45" name="TextBox 45"/>
          <p:cNvSpPr txBox="1"/>
          <p:nvPr/>
        </p:nvSpPr>
        <p:spPr>
          <a:xfrm>
            <a:off x="3016832" y="3952994"/>
            <a:ext cx="11986327" cy="679450"/>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——大量金银、玉石、珍珠，点翠工艺出现</a:t>
            </a:r>
          </a:p>
        </p:txBody>
      </p:sp>
      <p:sp>
        <p:nvSpPr>
          <p:cNvPr id="46" name="TextBox 46"/>
          <p:cNvSpPr txBox="1"/>
          <p:nvPr/>
        </p:nvSpPr>
        <p:spPr>
          <a:xfrm>
            <a:off x="2044421" y="4718169"/>
            <a:ext cx="3670573" cy="669927"/>
          </a:xfrm>
          <a:prstGeom prst="rect">
            <a:avLst/>
          </a:prstGeom>
        </p:spPr>
        <p:txBody>
          <a:bodyPr wrap="square" lIns="0" tIns="0" rIns="0" bIns="0" rtlCol="0" anchor="t">
            <a:spAutoFit/>
          </a:bodyPr>
          <a:lstStyle/>
          <a:p>
            <a:pPr algn="ctr">
              <a:lnSpc>
                <a:spcPts val="5600"/>
              </a:lnSpc>
            </a:pPr>
            <a:r>
              <a:rPr lang="en-US" sz="4000" b="1" dirty="0" err="1">
                <a:solidFill>
                  <a:srgbClr val="153185"/>
                </a:solidFill>
                <a:latin typeface="思源宋体 CN Medium" panose="02020500000000000000" pitchFamily="18" charset="-122"/>
                <a:ea typeface="思源宋体 CN Medium" panose="02020500000000000000" pitchFamily="18" charset="-122"/>
              </a:rPr>
              <a:t>魏晋南北朝时期</a:t>
            </a:r>
            <a:endParaRPr lang="en-US" sz="4000" b="1" dirty="0">
              <a:solidFill>
                <a:srgbClr val="153185"/>
              </a:solidFill>
              <a:latin typeface="思源宋体 CN Medium" panose="02020500000000000000" pitchFamily="18" charset="-122"/>
              <a:ea typeface="思源宋体 CN Medium" panose="02020500000000000000" pitchFamily="18" charset="-122"/>
            </a:endParaRPr>
          </a:p>
        </p:txBody>
      </p:sp>
      <p:sp>
        <p:nvSpPr>
          <p:cNvPr id="47" name="TextBox 47"/>
          <p:cNvSpPr txBox="1"/>
          <p:nvPr/>
        </p:nvSpPr>
        <p:spPr>
          <a:xfrm>
            <a:off x="2710357" y="4683096"/>
            <a:ext cx="11986327" cy="679450"/>
          </a:xfrm>
          <a:prstGeom prst="rect">
            <a:avLst/>
          </a:prstGeom>
        </p:spPr>
        <p:txBody>
          <a:bodyPr lIns="0" tIns="0" rIns="0" bIns="0" rtlCol="0" anchor="t">
            <a:spAutoFit/>
          </a:bodyPr>
          <a:lstStyle/>
          <a:p>
            <a:pPr algn="ct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——红、蓝宝石，假发出现</a:t>
            </a:r>
          </a:p>
        </p:txBody>
      </p:sp>
      <p:sp>
        <p:nvSpPr>
          <p:cNvPr id="48" name="TextBox 48"/>
          <p:cNvSpPr txBox="1"/>
          <p:nvPr/>
        </p:nvSpPr>
        <p:spPr>
          <a:xfrm>
            <a:off x="4573289" y="5407148"/>
            <a:ext cx="14023290" cy="679450"/>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——金银首饰镶玉嵌宝，花丝首饰工艺精细，镶嵌用</a:t>
            </a:r>
          </a:p>
        </p:txBody>
      </p:sp>
      <p:sp>
        <p:nvSpPr>
          <p:cNvPr id="49" name="TextBox 49"/>
          <p:cNvSpPr txBox="1"/>
          <p:nvPr/>
        </p:nvSpPr>
        <p:spPr>
          <a:xfrm>
            <a:off x="2033388" y="5426198"/>
            <a:ext cx="2691011" cy="669927"/>
          </a:xfrm>
          <a:prstGeom prst="rect">
            <a:avLst/>
          </a:prstGeom>
        </p:spPr>
        <p:txBody>
          <a:bodyPr wrap="square" lIns="0" tIns="0" rIns="0" bIns="0" rtlCol="0" anchor="t">
            <a:spAutoFit/>
          </a:bodyPr>
          <a:lstStyle/>
          <a:p>
            <a:pPr algn="ctr">
              <a:lnSpc>
                <a:spcPts val="5600"/>
              </a:lnSpc>
            </a:pPr>
            <a:r>
              <a:rPr lang="en-US" sz="4000" b="1" dirty="0" err="1">
                <a:solidFill>
                  <a:srgbClr val="153185"/>
                </a:solidFill>
                <a:latin typeface="思源宋体 CN Medium" panose="02020500000000000000" pitchFamily="18" charset="-122"/>
                <a:ea typeface="思源宋体 CN Medium" panose="02020500000000000000" pitchFamily="18" charset="-122"/>
              </a:rPr>
              <a:t>明朝中后期</a:t>
            </a:r>
            <a:endParaRPr lang="en-US" sz="4000" b="1" dirty="0">
              <a:solidFill>
                <a:srgbClr val="153185"/>
              </a:solidFill>
              <a:latin typeface="思源宋体 CN Medium" panose="02020500000000000000" pitchFamily="18" charset="-122"/>
              <a:ea typeface="思源宋体 CN Medium" panose="02020500000000000000" pitchFamily="18" charset="-122"/>
            </a:endParaRPr>
          </a:p>
        </p:txBody>
      </p:sp>
      <p:sp>
        <p:nvSpPr>
          <p:cNvPr id="50" name="TextBox 50"/>
          <p:cNvSpPr txBox="1"/>
          <p:nvPr/>
        </p:nvSpPr>
        <p:spPr>
          <a:xfrm>
            <a:off x="1828800" y="6019924"/>
            <a:ext cx="16528502" cy="679450"/>
          </a:xfrm>
          <a:prstGeom prst="rect">
            <a:avLst/>
          </a:prstGeom>
        </p:spPr>
        <p:txBody>
          <a:bodyPr lIns="0" tIns="0" rIns="0" bIns="0" rtlCol="0" anchor="t">
            <a:spAutoFit/>
          </a:bodyPr>
          <a:lstStyle/>
          <a:p>
            <a:pPr>
              <a:lnSpc>
                <a:spcPts val="5600"/>
              </a:lnSpc>
              <a:spcBef>
                <a:spcPct val="0"/>
              </a:spcBef>
            </a:pPr>
            <a:r>
              <a:rPr lang="en-US" sz="4000" dirty="0">
                <a:solidFill>
                  <a:srgbClr val="000000"/>
                </a:solidFill>
                <a:latin typeface="思源宋体 CN Medium" panose="02020500000000000000" pitchFamily="18" charset="-122"/>
                <a:ea typeface="思源宋体 CN Medium" panose="02020500000000000000" pitchFamily="18" charset="-122"/>
              </a:rPr>
              <a:t>  </a:t>
            </a:r>
            <a:r>
              <a:rPr lang="en-US" sz="4000" dirty="0" err="1">
                <a:solidFill>
                  <a:srgbClr val="000000"/>
                </a:solidFill>
                <a:latin typeface="思源宋体 CN Medium" panose="02020500000000000000" pitchFamily="18" charset="-122"/>
                <a:ea typeface="思源宋体 CN Medium" panose="02020500000000000000" pitchFamily="18" charset="-122"/>
              </a:rPr>
              <a:t>料范围扩大（红蓝宝石，珍珠，珊瑚，松石，青金石，绿松石</a:t>
            </a:r>
            <a:r>
              <a:rPr lang="en-US" sz="4000" dirty="0">
                <a:solidFill>
                  <a:srgbClr val="000000"/>
                </a:solidFill>
                <a:latin typeface="思源宋体 CN Medium" panose="02020500000000000000" pitchFamily="18" charset="-122"/>
                <a:ea typeface="思源宋体 CN Medium" panose="02020500000000000000" pitchFamily="18" charset="-122"/>
              </a:rPr>
              <a:t>……）</a:t>
            </a:r>
          </a:p>
        </p:txBody>
      </p:sp>
      <p:sp>
        <p:nvSpPr>
          <p:cNvPr id="51" name="TextBox 51"/>
          <p:cNvSpPr txBox="1"/>
          <p:nvPr/>
        </p:nvSpPr>
        <p:spPr>
          <a:xfrm>
            <a:off x="1981200" y="6737474"/>
            <a:ext cx="1184744" cy="669927"/>
          </a:xfrm>
          <a:prstGeom prst="rect">
            <a:avLst/>
          </a:prstGeom>
        </p:spPr>
        <p:txBody>
          <a:bodyPr wrap="square" lIns="0" tIns="0" rIns="0" bIns="0" rtlCol="0" anchor="t">
            <a:spAutoFit/>
          </a:bodyPr>
          <a:lstStyle/>
          <a:p>
            <a:pPr algn="ctr">
              <a:lnSpc>
                <a:spcPts val="5600"/>
              </a:lnSpc>
            </a:pPr>
            <a:r>
              <a:rPr lang="en-US" sz="4000" b="1" dirty="0" err="1">
                <a:solidFill>
                  <a:srgbClr val="153185"/>
                </a:solidFill>
                <a:latin typeface="思源宋体 CN Medium" panose="02020500000000000000" pitchFamily="18" charset="-122"/>
                <a:ea typeface="思源宋体 CN Medium" panose="02020500000000000000" pitchFamily="18" charset="-122"/>
              </a:rPr>
              <a:t>清代</a:t>
            </a:r>
            <a:endParaRPr lang="en-US" sz="4000" b="1" dirty="0">
              <a:solidFill>
                <a:srgbClr val="153185"/>
              </a:solidFill>
              <a:latin typeface="思源宋体 CN Medium" panose="02020500000000000000" pitchFamily="18" charset="-122"/>
              <a:ea typeface="思源宋体 CN Medium" panose="02020500000000000000" pitchFamily="18" charset="-122"/>
            </a:endParaRPr>
          </a:p>
        </p:txBody>
      </p:sp>
      <p:sp>
        <p:nvSpPr>
          <p:cNvPr id="52" name="TextBox 52"/>
          <p:cNvSpPr txBox="1"/>
          <p:nvPr/>
        </p:nvSpPr>
        <p:spPr>
          <a:xfrm>
            <a:off x="2988257" y="6727951"/>
            <a:ext cx="16528502" cy="679450"/>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   ——鎏金工艺出现，珐琅饰品、雕漆饰品、琉璃出现，镀嵌工</a:t>
            </a:r>
          </a:p>
        </p:txBody>
      </p:sp>
      <p:sp>
        <p:nvSpPr>
          <p:cNvPr id="53" name="TextBox 53"/>
          <p:cNvSpPr txBox="1"/>
          <p:nvPr/>
        </p:nvSpPr>
        <p:spPr>
          <a:xfrm>
            <a:off x="2057400" y="7435342"/>
            <a:ext cx="16528502" cy="679450"/>
          </a:xfrm>
          <a:prstGeom prst="rect">
            <a:avLst/>
          </a:prstGeom>
        </p:spPr>
        <p:txBody>
          <a:bodyPr lIns="0" tIns="0" rIns="0" bIns="0" rtlCol="0" anchor="t">
            <a:spAutoFit/>
          </a:bodyPr>
          <a:lstStyle/>
          <a:p>
            <a:pPr>
              <a:lnSpc>
                <a:spcPts val="5600"/>
              </a:lnSpc>
              <a:spcBef>
                <a:spcPct val="0"/>
              </a:spcBef>
            </a:pPr>
            <a:r>
              <a:rPr lang="en-US" sz="4000" dirty="0" err="1">
                <a:solidFill>
                  <a:srgbClr val="000000"/>
                </a:solidFill>
                <a:latin typeface="思源宋体 CN Medium" panose="02020500000000000000" pitchFamily="18" charset="-122"/>
                <a:ea typeface="思源宋体 CN Medium" panose="02020500000000000000" pitchFamily="18" charset="-122"/>
              </a:rPr>
              <a:t>艺发展，点翠工艺到达顶峰</a:t>
            </a:r>
            <a:endParaRPr lang="en-US" sz="4000" dirty="0">
              <a:solidFill>
                <a:srgbClr val="000000"/>
              </a:solidFill>
              <a:latin typeface="思源宋体 CN Medium" panose="02020500000000000000" pitchFamily="18" charset="-122"/>
              <a:ea typeface="思源宋体 CN Medium" panose="02020500000000000000" pitchFamily="18" charset="-122"/>
            </a:endParaRPr>
          </a:p>
        </p:txBody>
      </p:sp>
      <p:sp>
        <p:nvSpPr>
          <p:cNvPr id="54" name="TextBox 54"/>
          <p:cNvSpPr txBox="1"/>
          <p:nvPr/>
        </p:nvSpPr>
        <p:spPr>
          <a:xfrm>
            <a:off x="1981200" y="8105901"/>
            <a:ext cx="1214829" cy="669927"/>
          </a:xfrm>
          <a:prstGeom prst="rect">
            <a:avLst/>
          </a:prstGeom>
        </p:spPr>
        <p:txBody>
          <a:bodyPr wrap="square" lIns="0" tIns="0" rIns="0" bIns="0" rtlCol="0" anchor="t">
            <a:spAutoFit/>
          </a:bodyPr>
          <a:lstStyle/>
          <a:p>
            <a:pPr algn="ctr">
              <a:lnSpc>
                <a:spcPts val="5600"/>
              </a:lnSpc>
            </a:pPr>
            <a:r>
              <a:rPr lang="en-US" sz="4000" b="1" dirty="0" err="1">
                <a:solidFill>
                  <a:srgbClr val="153185"/>
                </a:solidFill>
                <a:latin typeface="思源宋体 CN Medium" panose="02020500000000000000" pitchFamily="18" charset="-122"/>
                <a:ea typeface="思源宋体 CN Medium" panose="02020500000000000000" pitchFamily="18" charset="-122"/>
              </a:rPr>
              <a:t>现代</a:t>
            </a:r>
            <a:endParaRPr lang="en-US" sz="4000" b="1" dirty="0">
              <a:solidFill>
                <a:srgbClr val="153185"/>
              </a:solidFill>
              <a:latin typeface="思源宋体 CN Medium" panose="02020500000000000000" pitchFamily="18" charset="-122"/>
              <a:ea typeface="思源宋体 CN Medium" panose="02020500000000000000" pitchFamily="18" charset="-122"/>
            </a:endParaRPr>
          </a:p>
        </p:txBody>
      </p:sp>
      <p:sp>
        <p:nvSpPr>
          <p:cNvPr id="55" name="TextBox 55"/>
          <p:cNvSpPr txBox="1"/>
          <p:nvPr/>
        </p:nvSpPr>
        <p:spPr>
          <a:xfrm>
            <a:off x="3248217" y="8096376"/>
            <a:ext cx="16528502" cy="679450"/>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——合金材料、陶瓷、塑料、有机玻璃、皮革、纤维织物等，</a:t>
            </a:r>
          </a:p>
        </p:txBody>
      </p:sp>
      <p:sp>
        <p:nvSpPr>
          <p:cNvPr id="56" name="TextBox 56"/>
          <p:cNvSpPr txBox="1"/>
          <p:nvPr/>
        </p:nvSpPr>
        <p:spPr>
          <a:xfrm>
            <a:off x="2033388" y="8794243"/>
            <a:ext cx="16528502" cy="679450"/>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思源宋体 CN Medium" panose="02020500000000000000" pitchFamily="18" charset="-122"/>
                <a:ea typeface="思源宋体 CN Medium" panose="02020500000000000000" pitchFamily="18" charset="-122"/>
              </a:rPr>
              <a:t>甚至纸，均被运用于首饰设计中</a:t>
            </a:r>
          </a:p>
        </p:txBody>
      </p:sp>
      <p:sp>
        <p:nvSpPr>
          <p:cNvPr id="57" name="等腰三角形 56"/>
          <p:cNvSpPr/>
          <p:nvPr/>
        </p:nvSpPr>
        <p:spPr>
          <a:xfrm rot="5400000">
            <a:off x="1741936" y="2632698"/>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5400000">
            <a:off x="1741936" y="3456446"/>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5400000">
            <a:off x="1741936" y="4163565"/>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rot="5400000">
            <a:off x="1741936" y="4925565"/>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rot="5400000">
            <a:off x="1741936" y="5590046"/>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5400000">
            <a:off x="1741936" y="6885446"/>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rot="5400000">
            <a:off x="1741936" y="8278365"/>
            <a:ext cx="326118" cy="30478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673" t="23692" r="11165" b="24904"/>
          <a:stretch>
            <a:fillRect/>
          </a:stretch>
        </p:blipFill>
        <p:spPr>
          <a:xfrm>
            <a:off x="0" y="0"/>
            <a:ext cx="18288000" cy="10287000"/>
          </a:xfrm>
          <a:prstGeom prst="rect">
            <a:avLst/>
          </a:prstGeom>
        </p:spPr>
      </p:pic>
      <p:grpSp>
        <p:nvGrpSpPr>
          <p:cNvPr id="3" name="Group 3"/>
          <p:cNvGrpSpPr/>
          <p:nvPr/>
        </p:nvGrpSpPr>
        <p:grpSpPr>
          <a:xfrm>
            <a:off x="-1981239" y="18952"/>
            <a:ext cx="22250478" cy="447284"/>
            <a:chOff x="0" y="0"/>
            <a:chExt cx="29667304" cy="596379"/>
          </a:xfrm>
        </p:grpSpPr>
        <p:grpSp>
          <p:nvGrpSpPr>
            <p:cNvPr id="4" name="Group 4"/>
            <p:cNvGrpSpPr/>
            <p:nvPr/>
          </p:nvGrpSpPr>
          <p:grpSpPr>
            <a:xfrm>
              <a:off x="2371332" y="417103"/>
              <a:ext cx="24924640" cy="179277"/>
              <a:chOff x="0" y="0"/>
              <a:chExt cx="4923386" cy="35413"/>
            </a:xfrm>
          </p:grpSpPr>
          <p:sp>
            <p:nvSpPr>
              <p:cNvPr id="5" name="Freeform 5"/>
              <p:cNvSpPr/>
              <p:nvPr/>
            </p:nvSpPr>
            <p:spPr>
              <a:xfrm>
                <a:off x="0" y="0"/>
                <a:ext cx="4923386" cy="35413"/>
              </a:xfrm>
              <a:custGeom>
                <a:avLst/>
                <a:gdLst/>
                <a:ahLst/>
                <a:cxnLst/>
                <a:rect l="l" t="t" r="r" b="b"/>
                <a:pathLst>
                  <a:path w="4923386" h="35413">
                    <a:moveTo>
                      <a:pt x="0" y="0"/>
                    </a:moveTo>
                    <a:lnTo>
                      <a:pt x="4923386" y="0"/>
                    </a:lnTo>
                    <a:lnTo>
                      <a:pt x="4923386" y="35413"/>
                    </a:lnTo>
                    <a:lnTo>
                      <a:pt x="0" y="35413"/>
                    </a:lnTo>
                    <a:close/>
                  </a:path>
                </a:pathLst>
              </a:custGeom>
              <a:solidFill>
                <a:srgbClr val="004AA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grpSp>
        <p:nvGrpSpPr>
          <p:cNvPr id="12" name="Group 12"/>
          <p:cNvGrpSpPr/>
          <p:nvPr/>
        </p:nvGrpSpPr>
        <p:grpSpPr>
          <a:xfrm rot="-10800000">
            <a:off x="-1981239" y="9874775"/>
            <a:ext cx="22250478" cy="447284"/>
            <a:chOff x="0" y="0"/>
            <a:chExt cx="29667304" cy="596379"/>
          </a:xfrm>
        </p:grpSpPr>
        <p:grpSp>
          <p:nvGrpSpPr>
            <p:cNvPr id="13" name="Group 13"/>
            <p:cNvGrpSpPr/>
            <p:nvPr/>
          </p:nvGrpSpPr>
          <p:grpSpPr>
            <a:xfrm rot="-10800000">
              <a:off x="2492875" y="417103"/>
              <a:ext cx="24645114" cy="179277"/>
              <a:chOff x="0" y="0"/>
              <a:chExt cx="4868171" cy="35413"/>
            </a:xfrm>
          </p:grpSpPr>
          <p:sp>
            <p:nvSpPr>
              <p:cNvPr id="14" name="Freeform 14"/>
              <p:cNvSpPr/>
              <p:nvPr/>
            </p:nvSpPr>
            <p:spPr>
              <a:xfrm>
                <a:off x="0" y="0"/>
                <a:ext cx="4868171" cy="35413"/>
              </a:xfrm>
              <a:custGeom>
                <a:avLst/>
                <a:gdLst/>
                <a:ahLst/>
                <a:cxnLst/>
                <a:rect l="l" t="t" r="r" b="b"/>
                <a:pathLst>
                  <a:path w="4868171" h="35413">
                    <a:moveTo>
                      <a:pt x="0" y="0"/>
                    </a:moveTo>
                    <a:lnTo>
                      <a:pt x="4868171" y="0"/>
                    </a:lnTo>
                    <a:lnTo>
                      <a:pt x="4868171" y="35413"/>
                    </a:lnTo>
                    <a:lnTo>
                      <a:pt x="0" y="35413"/>
                    </a:lnTo>
                    <a:close/>
                  </a:path>
                </a:pathLst>
              </a:custGeom>
              <a:solidFill>
                <a:srgbClr val="004AA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0" y="0"/>
              <a:ext cx="5962676" cy="417103"/>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5924576" y="0"/>
              <a:ext cx="5962676" cy="417103"/>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1849152" y="0"/>
              <a:ext cx="5962676" cy="417103"/>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17784782" y="0"/>
              <a:ext cx="5962676" cy="417103"/>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4902"/>
            <a:stretch>
              <a:fillRect/>
            </a:stretch>
          </p:blipFill>
          <p:spPr>
            <a:xfrm>
              <a:off x="23704628" y="0"/>
              <a:ext cx="5962676" cy="417103"/>
            </a:xfrm>
            <a:prstGeom prst="rect">
              <a:avLst/>
            </a:prstGeom>
          </p:spPr>
        </p:pic>
      </p:grpSp>
      <p:sp>
        <p:nvSpPr>
          <p:cNvPr id="21" name="AutoShape 21"/>
          <p:cNvSpPr/>
          <p:nvPr/>
        </p:nvSpPr>
        <p:spPr>
          <a:xfrm>
            <a:off x="13556382" y="1917286"/>
            <a:ext cx="2292146" cy="0"/>
          </a:xfrm>
          <a:prstGeom prst="line">
            <a:avLst/>
          </a:prstGeom>
          <a:ln w="28575" cap="flat">
            <a:solidFill>
              <a:srgbClr val="004AAD"/>
            </a:solidFill>
            <a:prstDash val="solid"/>
            <a:headEnd type="none" w="sm" len="sm"/>
            <a:tailEnd type="none" w="sm" len="sm"/>
          </a:ln>
        </p:spPr>
      </p:sp>
      <p:sp>
        <p:nvSpPr>
          <p:cNvPr id="22" name="AutoShape 22"/>
          <p:cNvSpPr/>
          <p:nvPr/>
        </p:nvSpPr>
        <p:spPr>
          <a:xfrm>
            <a:off x="2535913" y="1888711"/>
            <a:ext cx="2549608" cy="0"/>
          </a:xfrm>
          <a:prstGeom prst="line">
            <a:avLst/>
          </a:prstGeom>
          <a:ln w="28575" cap="flat">
            <a:solidFill>
              <a:srgbClr val="004AAD"/>
            </a:solidFill>
            <a:prstDash val="solid"/>
            <a:headEnd type="none" w="sm" len="sm"/>
            <a:tailEnd type="none" w="sm" len="sm"/>
          </a:ln>
        </p:spPr>
      </p:sp>
      <p:grpSp>
        <p:nvGrpSpPr>
          <p:cNvPr id="23" name="Group 23"/>
          <p:cNvGrpSpPr/>
          <p:nvPr/>
        </p:nvGrpSpPr>
        <p:grpSpPr>
          <a:xfrm>
            <a:off x="5038576" y="1806906"/>
            <a:ext cx="192186" cy="19218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grpSp>
        <p:nvGrpSpPr>
          <p:cNvPr id="26" name="Group 26"/>
          <p:cNvGrpSpPr/>
          <p:nvPr/>
        </p:nvGrpSpPr>
        <p:grpSpPr>
          <a:xfrm>
            <a:off x="13505063" y="1849769"/>
            <a:ext cx="192186" cy="192186"/>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60"/>
                </a:lnSpc>
              </a:pPr>
              <a:endParaRPr/>
            </a:p>
          </p:txBody>
        </p:sp>
      </p:grpSp>
      <p:pic>
        <p:nvPicPr>
          <p:cNvPr id="29" name="Picture 2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3049099"/>
            <a:ext cx="7315200" cy="3045783"/>
          </a:xfrm>
          <a:prstGeom prst="rect">
            <a:avLst/>
          </a:prstGeom>
        </p:spPr>
      </p:pic>
      <p:grpSp>
        <p:nvGrpSpPr>
          <p:cNvPr id="30" name="Group 30"/>
          <p:cNvGrpSpPr/>
          <p:nvPr/>
        </p:nvGrpSpPr>
        <p:grpSpPr>
          <a:xfrm>
            <a:off x="6255656" y="3556936"/>
            <a:ext cx="5776688" cy="2301981"/>
            <a:chOff x="0" y="0"/>
            <a:chExt cx="7702251" cy="3069308"/>
          </a:xfrm>
        </p:grpSpPr>
        <p:pic>
          <p:nvPicPr>
            <p:cNvPr id="31" name="Picture 31"/>
            <p:cNvPicPr>
              <a:picLocks noChangeAspect="1"/>
            </p:cNvPicPr>
            <p:nvPr/>
          </p:nvPicPr>
          <p:blipFill>
            <a:blip r:embed="rId7"/>
            <a:srcRect/>
            <a:stretch>
              <a:fillRect/>
            </a:stretch>
          </p:blipFill>
          <p:spPr>
            <a:xfrm rot="-4790088">
              <a:off x="853069" y="-175569"/>
              <a:ext cx="2242328" cy="3609380"/>
            </a:xfrm>
            <a:prstGeom prst="rect">
              <a:avLst/>
            </a:prstGeom>
          </p:spPr>
        </p:pic>
        <p:pic>
          <p:nvPicPr>
            <p:cNvPr id="32" name="Picture 32"/>
            <p:cNvPicPr>
              <a:picLocks noChangeAspect="1"/>
            </p:cNvPicPr>
            <p:nvPr/>
          </p:nvPicPr>
          <p:blipFill>
            <a:blip r:embed="rId8"/>
            <a:srcRect/>
            <a:stretch>
              <a:fillRect/>
            </a:stretch>
          </p:blipFill>
          <p:spPr>
            <a:xfrm rot="-6263778">
              <a:off x="4554314" y="-270036"/>
              <a:ext cx="2242328" cy="3609380"/>
            </a:xfrm>
            <a:prstGeom prst="rect">
              <a:avLst/>
            </a:prstGeom>
          </p:spPr>
        </p:pic>
      </p:grpSp>
      <p:grpSp>
        <p:nvGrpSpPr>
          <p:cNvPr id="34" name="Group 34"/>
          <p:cNvGrpSpPr/>
          <p:nvPr/>
        </p:nvGrpSpPr>
        <p:grpSpPr>
          <a:xfrm>
            <a:off x="4558420" y="4086065"/>
            <a:ext cx="895649" cy="891408"/>
            <a:chOff x="0" y="0"/>
            <a:chExt cx="1194198" cy="1188544"/>
          </a:xfrm>
        </p:grpSpPr>
        <p:pic>
          <p:nvPicPr>
            <p:cNvPr id="35" name="Picture 3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36" b="236"/>
            <a:stretch>
              <a:fillRect/>
            </a:stretch>
          </p:blipFill>
          <p:spPr>
            <a:xfrm>
              <a:off x="0" y="0"/>
              <a:ext cx="1194198" cy="1188544"/>
            </a:xfrm>
            <a:prstGeom prst="rect">
              <a:avLst/>
            </a:prstGeom>
          </p:spPr>
        </p:pic>
        <p:sp>
          <p:nvSpPr>
            <p:cNvPr id="36" name="TextBox 36"/>
            <p:cNvSpPr txBox="1"/>
            <p:nvPr/>
          </p:nvSpPr>
          <p:spPr>
            <a:xfrm>
              <a:off x="226830" y="17997"/>
              <a:ext cx="740539" cy="1057299"/>
            </a:xfrm>
            <a:prstGeom prst="rect">
              <a:avLst/>
            </a:prstGeom>
          </p:spPr>
          <p:txBody>
            <a:bodyPr lIns="0" tIns="0" rIns="0" bIns="0" rtlCol="0" anchor="t">
              <a:spAutoFit/>
            </a:bodyPr>
            <a:lstStyle/>
            <a:p>
              <a:pPr algn="ctr">
                <a:lnSpc>
                  <a:spcPts val="6670"/>
                </a:lnSpc>
              </a:pPr>
              <a:r>
                <a:rPr lang="en-US" sz="4765">
                  <a:solidFill>
                    <a:srgbClr val="004AAD"/>
                  </a:solidFill>
                  <a:latin typeface="可画甜心体 Bold"/>
                </a:rPr>
                <a:t>01</a:t>
              </a:r>
            </a:p>
          </p:txBody>
        </p:sp>
      </p:grpSp>
      <p:grpSp>
        <p:nvGrpSpPr>
          <p:cNvPr id="37" name="Group 37"/>
          <p:cNvGrpSpPr/>
          <p:nvPr/>
        </p:nvGrpSpPr>
        <p:grpSpPr>
          <a:xfrm>
            <a:off x="12834937" y="4086065"/>
            <a:ext cx="895649" cy="891408"/>
            <a:chOff x="0" y="0"/>
            <a:chExt cx="1194198" cy="1188544"/>
          </a:xfrm>
        </p:grpSpPr>
        <p:pic>
          <p:nvPicPr>
            <p:cNvPr id="38" name="Picture 3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36" b="236"/>
            <a:stretch>
              <a:fillRect/>
            </a:stretch>
          </p:blipFill>
          <p:spPr>
            <a:xfrm>
              <a:off x="0" y="0"/>
              <a:ext cx="1194198" cy="1188544"/>
            </a:xfrm>
            <a:prstGeom prst="rect">
              <a:avLst/>
            </a:prstGeom>
          </p:spPr>
        </p:pic>
        <p:sp>
          <p:nvSpPr>
            <p:cNvPr id="39" name="TextBox 39"/>
            <p:cNvSpPr txBox="1"/>
            <p:nvPr/>
          </p:nvSpPr>
          <p:spPr>
            <a:xfrm>
              <a:off x="226830" y="17997"/>
              <a:ext cx="740539" cy="1057299"/>
            </a:xfrm>
            <a:prstGeom prst="rect">
              <a:avLst/>
            </a:prstGeom>
          </p:spPr>
          <p:txBody>
            <a:bodyPr lIns="0" tIns="0" rIns="0" bIns="0" rtlCol="0" anchor="t">
              <a:spAutoFit/>
            </a:bodyPr>
            <a:lstStyle/>
            <a:p>
              <a:pPr algn="ctr">
                <a:lnSpc>
                  <a:spcPts val="6670"/>
                </a:lnSpc>
              </a:pPr>
              <a:r>
                <a:rPr lang="en-US" sz="4765">
                  <a:solidFill>
                    <a:srgbClr val="004AAD"/>
                  </a:solidFill>
                  <a:latin typeface="可画甜心体 Bold"/>
                </a:rPr>
                <a:t>03</a:t>
              </a:r>
            </a:p>
          </p:txBody>
        </p:sp>
      </p:grpSp>
      <p:grpSp>
        <p:nvGrpSpPr>
          <p:cNvPr id="40" name="Group 40"/>
          <p:cNvGrpSpPr/>
          <p:nvPr/>
        </p:nvGrpSpPr>
        <p:grpSpPr>
          <a:xfrm>
            <a:off x="8696176" y="6149661"/>
            <a:ext cx="895649" cy="891408"/>
            <a:chOff x="0" y="0"/>
            <a:chExt cx="1194198" cy="1188544"/>
          </a:xfrm>
        </p:grpSpPr>
        <p:pic>
          <p:nvPicPr>
            <p:cNvPr id="41" name="Picture 4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36" b="236"/>
            <a:stretch>
              <a:fillRect/>
            </a:stretch>
          </p:blipFill>
          <p:spPr>
            <a:xfrm>
              <a:off x="0" y="0"/>
              <a:ext cx="1194198" cy="1188544"/>
            </a:xfrm>
            <a:prstGeom prst="rect">
              <a:avLst/>
            </a:prstGeom>
          </p:spPr>
        </p:pic>
        <p:sp>
          <p:nvSpPr>
            <p:cNvPr id="42" name="TextBox 42"/>
            <p:cNvSpPr txBox="1"/>
            <p:nvPr/>
          </p:nvSpPr>
          <p:spPr>
            <a:xfrm>
              <a:off x="226830" y="17997"/>
              <a:ext cx="740539" cy="1057299"/>
            </a:xfrm>
            <a:prstGeom prst="rect">
              <a:avLst/>
            </a:prstGeom>
          </p:spPr>
          <p:txBody>
            <a:bodyPr lIns="0" tIns="0" rIns="0" bIns="0" rtlCol="0" anchor="t">
              <a:spAutoFit/>
            </a:bodyPr>
            <a:lstStyle/>
            <a:p>
              <a:pPr algn="ctr">
                <a:lnSpc>
                  <a:spcPts val="6670"/>
                </a:lnSpc>
              </a:pPr>
              <a:r>
                <a:rPr lang="en-US" sz="4765">
                  <a:solidFill>
                    <a:srgbClr val="004AAD"/>
                  </a:solidFill>
                  <a:latin typeface="可画甜心体 Bold"/>
                </a:rPr>
                <a:t>03</a:t>
              </a:r>
            </a:p>
          </p:txBody>
        </p:sp>
      </p:grpSp>
      <p:sp>
        <p:nvSpPr>
          <p:cNvPr id="43" name="TextBox 43"/>
          <p:cNvSpPr txBox="1"/>
          <p:nvPr/>
        </p:nvSpPr>
        <p:spPr>
          <a:xfrm>
            <a:off x="1430973" y="5018519"/>
            <a:ext cx="3497390" cy="1095376"/>
          </a:xfrm>
          <a:prstGeom prst="rect">
            <a:avLst/>
          </a:prstGeom>
        </p:spPr>
        <p:txBody>
          <a:bodyPr lIns="0" tIns="0" rIns="0" bIns="0" rtlCol="0" anchor="t">
            <a:spAutoFit/>
          </a:bodyPr>
          <a:lstStyle/>
          <a:p>
            <a:pPr algn="ctr">
              <a:lnSpc>
                <a:spcPts val="4500"/>
              </a:lnSpc>
            </a:pPr>
            <a:r>
              <a:rPr lang="en-US" sz="3000">
                <a:solidFill>
                  <a:srgbClr val="000000"/>
                </a:solidFill>
                <a:latin typeface="思源宋体 CN Medium" panose="02020500000000000000" pitchFamily="18" charset="-122"/>
                <a:ea typeface="思源宋体 CN Medium" panose="02020500000000000000" pitchFamily="18" charset="-122"/>
              </a:rPr>
              <a:t>(Bernardaud) </a:t>
            </a:r>
          </a:p>
          <a:p>
            <a:pPr algn="ctr">
              <a:lnSpc>
                <a:spcPts val="4500"/>
              </a:lnSpc>
            </a:pPr>
            <a:r>
              <a:rPr lang="en-US" sz="3000">
                <a:solidFill>
                  <a:srgbClr val="000000"/>
                </a:solidFill>
                <a:latin typeface="思源宋体 CN Medium" panose="02020500000000000000" pitchFamily="18" charset="-122"/>
                <a:ea typeface="思源宋体 CN Medium" panose="02020500000000000000" pitchFamily="18" charset="-122"/>
              </a:rPr>
              <a:t>著名法裔瓷艺师</a:t>
            </a:r>
          </a:p>
        </p:txBody>
      </p:sp>
      <p:sp>
        <p:nvSpPr>
          <p:cNvPr id="44" name="TextBox 44"/>
          <p:cNvSpPr txBox="1"/>
          <p:nvPr/>
        </p:nvSpPr>
        <p:spPr>
          <a:xfrm>
            <a:off x="12834937" y="4961369"/>
            <a:ext cx="4685697" cy="2255810"/>
          </a:xfrm>
          <a:prstGeom prst="rect">
            <a:avLst/>
          </a:prstGeom>
        </p:spPr>
        <p:txBody>
          <a:bodyPr lIns="0" tIns="0" rIns="0" bIns="0" rtlCol="0" anchor="t">
            <a:spAutoFit/>
          </a:bodyPr>
          <a:lstStyle/>
          <a:p>
            <a:pPr>
              <a:lnSpc>
                <a:spcPts val="4500"/>
              </a:lnSpc>
            </a:pPr>
            <a:r>
              <a:rPr lang="en-US" sz="3000">
                <a:solidFill>
                  <a:srgbClr val="000000"/>
                </a:solidFill>
                <a:latin typeface="思源宋体 CN Medium" panose="02020500000000000000" pitchFamily="18" charset="-122"/>
                <a:ea typeface="思源宋体 CN Medium" panose="02020500000000000000" pitchFamily="18" charset="-122"/>
              </a:rPr>
              <a:t>是指用各种陶瓷材料制作，或与金属材料结合制成的起装饰人体及其相关环境的装饰品，包括首饰、摆件等。</a:t>
            </a:r>
          </a:p>
        </p:txBody>
      </p:sp>
      <p:sp>
        <p:nvSpPr>
          <p:cNvPr id="45" name="TextBox 45"/>
          <p:cNvSpPr txBox="1"/>
          <p:nvPr/>
        </p:nvSpPr>
        <p:spPr>
          <a:xfrm>
            <a:off x="4432071" y="7897423"/>
            <a:ext cx="9423858" cy="1678729"/>
          </a:xfrm>
          <a:prstGeom prst="rect">
            <a:avLst/>
          </a:prstGeom>
        </p:spPr>
        <p:txBody>
          <a:bodyPr lIns="0" tIns="0" rIns="0" bIns="0" rtlCol="0" anchor="t">
            <a:spAutoFit/>
          </a:bodyPr>
          <a:lstStyle/>
          <a:p>
            <a:pPr algn="ctr">
              <a:lnSpc>
                <a:spcPts val="4500"/>
              </a:lnSpc>
            </a:pPr>
            <a:r>
              <a:rPr lang="en-US" sz="3000">
                <a:solidFill>
                  <a:srgbClr val="000000"/>
                </a:solidFill>
                <a:latin typeface="思源宋体 CN Medium" panose="02020500000000000000" pitchFamily="18" charset="-122"/>
                <a:ea typeface="思源宋体 CN Medium" panose="02020500000000000000" pitchFamily="18" charset="-122"/>
              </a:rPr>
              <a:t>在我国，宋朝人们已经开始了利用陶瓷材料为媒介制成穿戴服饰的配件，以瓷的形质来模仿烧造与玉器色彩、光泽相仿的饰品，如瓷质的扳指、瓷珠瓷仿玉牌等。</a:t>
            </a:r>
          </a:p>
        </p:txBody>
      </p:sp>
      <p:grpSp>
        <p:nvGrpSpPr>
          <p:cNvPr id="46" name="Group 46"/>
          <p:cNvGrpSpPr/>
          <p:nvPr/>
        </p:nvGrpSpPr>
        <p:grpSpPr>
          <a:xfrm>
            <a:off x="1962840" y="4147454"/>
            <a:ext cx="2433655" cy="768631"/>
            <a:chOff x="0" y="0"/>
            <a:chExt cx="640963" cy="202438"/>
          </a:xfrm>
        </p:grpSpPr>
        <p:sp>
          <p:nvSpPr>
            <p:cNvPr id="47" name="Freeform 47"/>
            <p:cNvSpPr/>
            <p:nvPr/>
          </p:nvSpPr>
          <p:spPr>
            <a:xfrm>
              <a:off x="0" y="0"/>
              <a:ext cx="640963" cy="202438"/>
            </a:xfrm>
            <a:custGeom>
              <a:avLst/>
              <a:gdLst/>
              <a:ahLst/>
              <a:cxnLst/>
              <a:rect l="l" t="t" r="r" b="b"/>
              <a:pathLst>
                <a:path w="640963" h="202438">
                  <a:moveTo>
                    <a:pt x="101219" y="0"/>
                  </a:moveTo>
                  <a:lnTo>
                    <a:pt x="539744" y="0"/>
                  </a:lnTo>
                  <a:cubicBezTo>
                    <a:pt x="566589" y="0"/>
                    <a:pt x="592334" y="10664"/>
                    <a:pt x="611316" y="29646"/>
                  </a:cubicBezTo>
                  <a:cubicBezTo>
                    <a:pt x="630299" y="48629"/>
                    <a:pt x="640963" y="74374"/>
                    <a:pt x="640963" y="101219"/>
                  </a:cubicBezTo>
                  <a:lnTo>
                    <a:pt x="640963" y="101219"/>
                  </a:lnTo>
                  <a:cubicBezTo>
                    <a:pt x="640963" y="128064"/>
                    <a:pt x="630299" y="153809"/>
                    <a:pt x="611316" y="172791"/>
                  </a:cubicBezTo>
                  <a:cubicBezTo>
                    <a:pt x="592334" y="191774"/>
                    <a:pt x="566589" y="202438"/>
                    <a:pt x="539744"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48" name="TextBox 4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50" name="Group 50"/>
          <p:cNvGrpSpPr/>
          <p:nvPr/>
        </p:nvGrpSpPr>
        <p:grpSpPr>
          <a:xfrm>
            <a:off x="13891440" y="4147446"/>
            <a:ext cx="2568828" cy="768631"/>
            <a:chOff x="0" y="0"/>
            <a:chExt cx="676564" cy="202438"/>
          </a:xfrm>
        </p:grpSpPr>
        <p:sp>
          <p:nvSpPr>
            <p:cNvPr id="51" name="Freeform 51"/>
            <p:cNvSpPr/>
            <p:nvPr/>
          </p:nvSpPr>
          <p:spPr>
            <a:xfrm>
              <a:off x="0" y="0"/>
              <a:ext cx="676564" cy="202438"/>
            </a:xfrm>
            <a:custGeom>
              <a:avLst/>
              <a:gdLst/>
              <a:ahLst/>
              <a:cxnLst/>
              <a:rect l="l" t="t" r="r" b="b"/>
              <a:pathLst>
                <a:path w="676564" h="202438">
                  <a:moveTo>
                    <a:pt x="101219" y="0"/>
                  </a:moveTo>
                  <a:lnTo>
                    <a:pt x="575345" y="0"/>
                  </a:lnTo>
                  <a:cubicBezTo>
                    <a:pt x="602190" y="0"/>
                    <a:pt x="627935" y="10664"/>
                    <a:pt x="646917" y="29646"/>
                  </a:cubicBezTo>
                  <a:cubicBezTo>
                    <a:pt x="665900" y="48629"/>
                    <a:pt x="676564" y="74374"/>
                    <a:pt x="676564" y="101219"/>
                  </a:cubicBezTo>
                  <a:lnTo>
                    <a:pt x="676564" y="101219"/>
                  </a:lnTo>
                  <a:cubicBezTo>
                    <a:pt x="676564" y="157120"/>
                    <a:pt x="631247" y="202438"/>
                    <a:pt x="575345"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52" name="TextBox 5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53" name="Group 53"/>
          <p:cNvGrpSpPr/>
          <p:nvPr/>
        </p:nvGrpSpPr>
        <p:grpSpPr>
          <a:xfrm>
            <a:off x="14029828" y="4211216"/>
            <a:ext cx="2292052" cy="655390"/>
            <a:chOff x="0" y="0"/>
            <a:chExt cx="603668" cy="172613"/>
          </a:xfrm>
        </p:grpSpPr>
        <p:sp>
          <p:nvSpPr>
            <p:cNvPr id="54" name="Freeform 54"/>
            <p:cNvSpPr/>
            <p:nvPr/>
          </p:nvSpPr>
          <p:spPr>
            <a:xfrm>
              <a:off x="0" y="0"/>
              <a:ext cx="603668" cy="172613"/>
            </a:xfrm>
            <a:custGeom>
              <a:avLst/>
              <a:gdLst/>
              <a:ahLst/>
              <a:cxnLst/>
              <a:rect l="l" t="t" r="r" b="b"/>
              <a:pathLst>
                <a:path w="603668" h="172613">
                  <a:moveTo>
                    <a:pt x="86307" y="0"/>
                  </a:moveTo>
                  <a:lnTo>
                    <a:pt x="517362" y="0"/>
                  </a:lnTo>
                  <a:cubicBezTo>
                    <a:pt x="565027" y="0"/>
                    <a:pt x="603668" y="38641"/>
                    <a:pt x="603668" y="86307"/>
                  </a:cubicBezTo>
                  <a:lnTo>
                    <a:pt x="603668" y="86307"/>
                  </a:lnTo>
                  <a:cubicBezTo>
                    <a:pt x="603668" y="109196"/>
                    <a:pt x="594575" y="131149"/>
                    <a:pt x="578389" y="147334"/>
                  </a:cubicBezTo>
                  <a:cubicBezTo>
                    <a:pt x="562204" y="163520"/>
                    <a:pt x="540251" y="172613"/>
                    <a:pt x="517362"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55" name="TextBox 5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6" name="TextBox 56"/>
          <p:cNvSpPr txBox="1"/>
          <p:nvPr/>
        </p:nvSpPr>
        <p:spPr>
          <a:xfrm>
            <a:off x="14277836" y="4189261"/>
            <a:ext cx="1796036" cy="604051"/>
          </a:xfrm>
          <a:prstGeom prst="rect">
            <a:avLst/>
          </a:prstGeom>
        </p:spPr>
        <p:txBody>
          <a:bodyPr lIns="0" tIns="0" rIns="0" bIns="0" rtlCol="0" anchor="t">
            <a:spAutoFit/>
          </a:bodyPr>
          <a:lstStyle/>
          <a:p>
            <a:pPr algn="ctr">
              <a:lnSpc>
                <a:spcPts val="5095"/>
              </a:lnSpc>
            </a:pPr>
            <a:r>
              <a:rPr lang="en-US" sz="3395">
                <a:solidFill>
                  <a:srgbClr val="FFFFFF"/>
                </a:solidFill>
                <a:latin typeface="思源宋体 CN Heavy" panose="02020900000000000000" pitchFamily="18" charset="-122"/>
                <a:ea typeface="思源宋体 CN Heavy" panose="02020900000000000000" pitchFamily="18" charset="-122"/>
              </a:rPr>
              <a:t>陶瓷首饰</a:t>
            </a:r>
          </a:p>
        </p:txBody>
      </p:sp>
      <p:grpSp>
        <p:nvGrpSpPr>
          <p:cNvPr id="57" name="Group 57"/>
          <p:cNvGrpSpPr/>
          <p:nvPr/>
        </p:nvGrpSpPr>
        <p:grpSpPr>
          <a:xfrm>
            <a:off x="8050997" y="7128793"/>
            <a:ext cx="2186005" cy="768631"/>
            <a:chOff x="0" y="0"/>
            <a:chExt cx="575738" cy="202438"/>
          </a:xfrm>
        </p:grpSpPr>
        <p:sp>
          <p:nvSpPr>
            <p:cNvPr id="58" name="Freeform 58"/>
            <p:cNvSpPr/>
            <p:nvPr/>
          </p:nvSpPr>
          <p:spPr>
            <a:xfrm>
              <a:off x="0" y="0"/>
              <a:ext cx="575738" cy="202438"/>
            </a:xfrm>
            <a:custGeom>
              <a:avLst/>
              <a:gdLst/>
              <a:ahLst/>
              <a:cxnLst/>
              <a:rect l="l" t="t" r="r" b="b"/>
              <a:pathLst>
                <a:path w="575738" h="202438">
                  <a:moveTo>
                    <a:pt x="101219" y="0"/>
                  </a:moveTo>
                  <a:lnTo>
                    <a:pt x="474519" y="0"/>
                  </a:lnTo>
                  <a:cubicBezTo>
                    <a:pt x="530421" y="0"/>
                    <a:pt x="575738" y="45317"/>
                    <a:pt x="575738" y="101219"/>
                  </a:cubicBezTo>
                  <a:lnTo>
                    <a:pt x="575738" y="101219"/>
                  </a:lnTo>
                  <a:cubicBezTo>
                    <a:pt x="575738" y="128064"/>
                    <a:pt x="565074" y="153809"/>
                    <a:pt x="546092" y="172791"/>
                  </a:cubicBezTo>
                  <a:cubicBezTo>
                    <a:pt x="527109" y="191774"/>
                    <a:pt x="501364" y="202438"/>
                    <a:pt x="474519" y="202438"/>
                  </a:cubicBezTo>
                  <a:lnTo>
                    <a:pt x="101219" y="202438"/>
                  </a:lnTo>
                  <a:cubicBezTo>
                    <a:pt x="74374" y="202438"/>
                    <a:pt x="48629" y="191774"/>
                    <a:pt x="29646" y="172791"/>
                  </a:cubicBezTo>
                  <a:cubicBezTo>
                    <a:pt x="10664" y="153809"/>
                    <a:pt x="0" y="128064"/>
                    <a:pt x="0" y="101219"/>
                  </a:cubicBezTo>
                  <a:lnTo>
                    <a:pt x="0" y="101219"/>
                  </a:lnTo>
                  <a:cubicBezTo>
                    <a:pt x="0" y="74374"/>
                    <a:pt x="10664" y="48629"/>
                    <a:pt x="29646" y="29646"/>
                  </a:cubicBezTo>
                  <a:cubicBezTo>
                    <a:pt x="48629" y="10664"/>
                    <a:pt x="74374" y="0"/>
                    <a:pt x="101219" y="0"/>
                  </a:cubicBezTo>
                  <a:close/>
                </a:path>
              </a:pathLst>
            </a:custGeom>
            <a:solidFill>
              <a:srgbClr val="004AAD"/>
            </a:solidFill>
          </p:spPr>
        </p:sp>
        <p:sp>
          <p:nvSpPr>
            <p:cNvPr id="59" name="TextBox 5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60" name="Group 60"/>
          <p:cNvGrpSpPr/>
          <p:nvPr/>
        </p:nvGrpSpPr>
        <p:grpSpPr>
          <a:xfrm>
            <a:off x="8152399" y="7185413"/>
            <a:ext cx="1983203" cy="655390"/>
            <a:chOff x="0" y="0"/>
            <a:chExt cx="522325" cy="172613"/>
          </a:xfrm>
        </p:grpSpPr>
        <p:sp>
          <p:nvSpPr>
            <p:cNvPr id="61" name="Freeform 61"/>
            <p:cNvSpPr/>
            <p:nvPr/>
          </p:nvSpPr>
          <p:spPr>
            <a:xfrm>
              <a:off x="0" y="0"/>
              <a:ext cx="522325" cy="172613"/>
            </a:xfrm>
            <a:custGeom>
              <a:avLst/>
              <a:gdLst/>
              <a:ahLst/>
              <a:cxnLst/>
              <a:rect l="l" t="t" r="r" b="b"/>
              <a:pathLst>
                <a:path w="522325" h="172613">
                  <a:moveTo>
                    <a:pt x="86307" y="0"/>
                  </a:moveTo>
                  <a:lnTo>
                    <a:pt x="436018" y="0"/>
                  </a:lnTo>
                  <a:cubicBezTo>
                    <a:pt x="458908" y="0"/>
                    <a:pt x="480861" y="9093"/>
                    <a:pt x="497046" y="25279"/>
                  </a:cubicBezTo>
                  <a:cubicBezTo>
                    <a:pt x="513232" y="41464"/>
                    <a:pt x="522325" y="63417"/>
                    <a:pt x="522325" y="86307"/>
                  </a:cubicBezTo>
                  <a:lnTo>
                    <a:pt x="522325" y="86307"/>
                  </a:lnTo>
                  <a:cubicBezTo>
                    <a:pt x="522325" y="109196"/>
                    <a:pt x="513232" y="131149"/>
                    <a:pt x="497046" y="147334"/>
                  </a:cubicBezTo>
                  <a:cubicBezTo>
                    <a:pt x="480861" y="163520"/>
                    <a:pt x="458908" y="172613"/>
                    <a:pt x="436018"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sp>
        <p:sp>
          <p:nvSpPr>
            <p:cNvPr id="62" name="TextBox 6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grpSp>
        <p:nvGrpSpPr>
          <p:cNvPr id="64" name="Group 64"/>
          <p:cNvGrpSpPr/>
          <p:nvPr/>
        </p:nvGrpSpPr>
        <p:grpSpPr>
          <a:xfrm>
            <a:off x="2064242" y="4030390"/>
            <a:ext cx="3086098" cy="3266926"/>
            <a:chOff x="0" y="-47625"/>
            <a:chExt cx="812800" cy="860425"/>
          </a:xfrm>
        </p:grpSpPr>
        <p:sp>
          <p:nvSpPr>
            <p:cNvPr id="65" name="Freeform 65"/>
            <p:cNvSpPr/>
            <p:nvPr/>
          </p:nvSpPr>
          <p:spPr>
            <a:xfrm>
              <a:off x="950" y="-640"/>
              <a:ext cx="587550" cy="172613"/>
            </a:xfrm>
            <a:custGeom>
              <a:avLst/>
              <a:gdLst/>
              <a:ahLst/>
              <a:cxnLst/>
              <a:rect l="l" t="t" r="r" b="b"/>
              <a:pathLst>
                <a:path w="587550" h="172613">
                  <a:moveTo>
                    <a:pt x="86307" y="0"/>
                  </a:moveTo>
                  <a:lnTo>
                    <a:pt x="501243" y="0"/>
                  </a:lnTo>
                  <a:cubicBezTo>
                    <a:pt x="524133" y="0"/>
                    <a:pt x="546086" y="9093"/>
                    <a:pt x="562271" y="25279"/>
                  </a:cubicBezTo>
                  <a:cubicBezTo>
                    <a:pt x="578457" y="41464"/>
                    <a:pt x="587550" y="63417"/>
                    <a:pt x="587550" y="86307"/>
                  </a:cubicBezTo>
                  <a:lnTo>
                    <a:pt x="587550" y="86307"/>
                  </a:lnTo>
                  <a:cubicBezTo>
                    <a:pt x="587550" y="133972"/>
                    <a:pt x="548909" y="172613"/>
                    <a:pt x="501243" y="172613"/>
                  </a:cubicBezTo>
                  <a:lnTo>
                    <a:pt x="86307" y="172613"/>
                  </a:lnTo>
                  <a:cubicBezTo>
                    <a:pt x="63417" y="172613"/>
                    <a:pt x="41464" y="163520"/>
                    <a:pt x="25279" y="147334"/>
                  </a:cubicBezTo>
                  <a:cubicBezTo>
                    <a:pt x="9093" y="131149"/>
                    <a:pt x="0" y="109196"/>
                    <a:pt x="0" y="86307"/>
                  </a:cubicBezTo>
                  <a:lnTo>
                    <a:pt x="0" y="86307"/>
                  </a:lnTo>
                  <a:cubicBezTo>
                    <a:pt x="0" y="63417"/>
                    <a:pt x="9093" y="41464"/>
                    <a:pt x="25279" y="25279"/>
                  </a:cubicBezTo>
                  <a:cubicBezTo>
                    <a:pt x="41464" y="9093"/>
                    <a:pt x="63417" y="0"/>
                    <a:pt x="86307" y="0"/>
                  </a:cubicBezTo>
                  <a:close/>
                </a:path>
              </a:pathLst>
            </a:custGeom>
            <a:solidFill>
              <a:srgbClr val="000000">
                <a:alpha val="0"/>
              </a:srgbClr>
            </a:solidFill>
            <a:ln w="19050">
              <a:solidFill>
                <a:srgbClr val="FFFFFF"/>
              </a:solidFill>
            </a:ln>
          </p:spPr>
          <p:txBody>
            <a:bodyPr/>
            <a:lstStyle/>
            <a:p>
              <a:endParaRPr lang="zh-CN" altLang="en-US">
                <a:latin typeface="思源宋体 CN Heavy" panose="02020900000000000000" pitchFamily="18" charset="-122"/>
                <a:ea typeface="思源宋体 CN Heavy" panose="02020900000000000000" pitchFamily="18" charset="-122"/>
              </a:endParaRPr>
            </a:p>
          </p:txBody>
        </p:sp>
        <p:sp>
          <p:nvSpPr>
            <p:cNvPr id="66" name="TextBox 66"/>
            <p:cNvSpPr txBox="1"/>
            <p:nvPr/>
          </p:nvSpPr>
          <p:spPr>
            <a:xfrm>
              <a:off x="0" y="-47625"/>
              <a:ext cx="812800" cy="860425"/>
            </a:xfrm>
            <a:prstGeom prst="rect">
              <a:avLst/>
            </a:prstGeom>
          </p:spPr>
          <p:txBody>
            <a:bodyPr lIns="50800" tIns="50800" rIns="50800" bIns="50800" rtlCol="0" anchor="ctr"/>
            <a:lstStyle/>
            <a:p>
              <a:pPr algn="ctr">
                <a:lnSpc>
                  <a:spcPts val="2660"/>
                </a:lnSpc>
              </a:pPr>
              <a:endParaRPr>
                <a:latin typeface="思源宋体 CN Heavy" panose="02020900000000000000" pitchFamily="18" charset="-122"/>
                <a:ea typeface="思源宋体 CN Heavy" panose="02020900000000000000" pitchFamily="18" charset="-122"/>
              </a:endParaRPr>
            </a:p>
          </p:txBody>
        </p:sp>
      </p:grpSp>
      <p:sp>
        <p:nvSpPr>
          <p:cNvPr id="63" name="TextBox 63"/>
          <p:cNvSpPr txBox="1"/>
          <p:nvPr/>
        </p:nvSpPr>
        <p:spPr>
          <a:xfrm>
            <a:off x="8279157" y="7163458"/>
            <a:ext cx="1729686" cy="604051"/>
          </a:xfrm>
          <a:prstGeom prst="rect">
            <a:avLst/>
          </a:prstGeom>
        </p:spPr>
        <p:txBody>
          <a:bodyPr lIns="0" tIns="0" rIns="0" bIns="0" rtlCol="0" anchor="t">
            <a:spAutoFit/>
          </a:bodyPr>
          <a:lstStyle/>
          <a:p>
            <a:pPr algn="ctr">
              <a:lnSpc>
                <a:spcPts val="5095"/>
              </a:lnSpc>
            </a:pPr>
            <a:r>
              <a:rPr lang="en-US" sz="3395">
                <a:solidFill>
                  <a:srgbClr val="FFFFFF"/>
                </a:solidFill>
                <a:latin typeface="思源宋体 CN Heavy" panose="02020900000000000000" pitchFamily="18" charset="-122"/>
                <a:ea typeface="思源宋体 CN Heavy" panose="02020900000000000000" pitchFamily="18" charset="-122"/>
              </a:rPr>
              <a:t>宋朝</a:t>
            </a:r>
          </a:p>
        </p:txBody>
      </p:sp>
      <p:sp>
        <p:nvSpPr>
          <p:cNvPr id="67" name="TextBox 31"/>
          <p:cNvSpPr txBox="1"/>
          <p:nvPr/>
        </p:nvSpPr>
        <p:spPr>
          <a:xfrm>
            <a:off x="5226405" y="1317212"/>
            <a:ext cx="8549573" cy="1028700"/>
          </a:xfrm>
          <a:prstGeom prst="rect">
            <a:avLst/>
          </a:prstGeom>
        </p:spPr>
        <p:txBody>
          <a:bodyPr lIns="0" tIns="0" rIns="0" bIns="0" rtlCol="0" anchor="t">
            <a:spAutoFit/>
          </a:bodyPr>
          <a:lstStyle/>
          <a:p>
            <a:pPr marL="0" lvl="0" indent="0" algn="ctr">
              <a:lnSpc>
                <a:spcPts val="8400"/>
              </a:lnSpc>
              <a:spcBef>
                <a:spcPct val="0"/>
              </a:spcBef>
            </a:pPr>
            <a:r>
              <a:rPr lang="en-US" sz="6000" spc="606" dirty="0" err="1">
                <a:solidFill>
                  <a:srgbClr val="000000"/>
                </a:solidFill>
                <a:latin typeface="思源宋体 CN Heavy" panose="02020900000000000000" pitchFamily="18" charset="-122"/>
                <a:ea typeface="思源宋体 CN Heavy" panose="02020900000000000000" pitchFamily="18" charset="-122"/>
              </a:rPr>
              <a:t>陶瓷首饰的</a:t>
            </a:r>
            <a:r>
              <a:rPr lang="zh-CN" altLang="en-US" sz="6000" spc="606" dirty="0">
                <a:solidFill>
                  <a:srgbClr val="000000"/>
                </a:solidFill>
                <a:latin typeface="思源宋体 CN Heavy" panose="02020900000000000000" pitchFamily="18" charset="-122"/>
                <a:ea typeface="思源宋体 CN Heavy" panose="02020900000000000000" pitchFamily="18" charset="-122"/>
              </a:rPr>
              <a:t>兴起</a:t>
            </a:r>
            <a:endParaRPr lang="en-US" sz="6000" spc="606" dirty="0">
              <a:solidFill>
                <a:srgbClr val="000000"/>
              </a:solidFill>
              <a:latin typeface="思源宋体 CN Heavy" panose="02020900000000000000" pitchFamily="18" charset="-122"/>
              <a:ea typeface="思源宋体 CN Heavy" panose="02020900000000000000" pitchFamily="18" charset="-122"/>
            </a:endParaRPr>
          </a:p>
        </p:txBody>
      </p:sp>
      <p:sp>
        <p:nvSpPr>
          <p:cNvPr id="49" name="TextBox 49"/>
          <p:cNvSpPr txBox="1"/>
          <p:nvPr/>
        </p:nvSpPr>
        <p:spPr>
          <a:xfrm>
            <a:off x="2282494" y="4182119"/>
            <a:ext cx="1794348" cy="604051"/>
          </a:xfrm>
          <a:prstGeom prst="rect">
            <a:avLst/>
          </a:prstGeom>
        </p:spPr>
        <p:txBody>
          <a:bodyPr lIns="0" tIns="0" rIns="0" bIns="0" rtlCol="0" anchor="t">
            <a:spAutoFit/>
          </a:bodyPr>
          <a:lstStyle/>
          <a:p>
            <a:pPr algn="ctr">
              <a:lnSpc>
                <a:spcPts val="5095"/>
              </a:lnSpc>
            </a:pPr>
            <a:r>
              <a:rPr lang="en-US" sz="3395" dirty="0" err="1">
                <a:solidFill>
                  <a:srgbClr val="FFFFFF"/>
                </a:solidFill>
                <a:latin typeface="思源宋体 CN Heavy" panose="02020900000000000000" pitchFamily="18" charset="-122"/>
                <a:ea typeface="思源宋体 CN Heavy" panose="02020900000000000000" pitchFamily="18" charset="-122"/>
              </a:rPr>
              <a:t>贝尔纳多</a:t>
            </a:r>
            <a:endParaRPr lang="en-US" sz="3395" dirty="0">
              <a:solidFill>
                <a:srgbClr val="FFFFFF"/>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6da4e59c-b0a7-43ce-be59-2bc1b8b33fb3"/>
  <p:tag name="COMMONDATA" val="eyJoZGlkIjoiYjBiODg2OTA1ZGNlMzExODVmYTFkYjcyNTA5MGQ3OW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Words>
  <Application>Microsoft Office PowerPoint</Application>
  <PresentationFormat>自定义</PresentationFormat>
  <Paragraphs>158</Paragraphs>
  <Slides>26</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康熙字典體</vt:lpstr>
      <vt:lpstr>可画甜心体 Bold</vt:lpstr>
      <vt:lpstr>思源宋体 CN Heavy</vt:lpstr>
      <vt:lpstr>Arimo</vt:lpstr>
      <vt:lpstr>Calibri</vt:lpstr>
      <vt:lpstr>字由点字大字报</vt:lpstr>
      <vt:lpstr>Arial</vt:lpstr>
      <vt:lpstr>思源宋体 CN Medium</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白蓝色复古中式新年年终总结报告工作汇报个人述职</dc:title>
  <dc:creator/>
  <cp:lastModifiedBy>02 Proton</cp:lastModifiedBy>
  <cp:revision>7</cp:revision>
  <dcterms:created xsi:type="dcterms:W3CDTF">2006-08-16T00:00:00Z</dcterms:created>
  <dcterms:modified xsi:type="dcterms:W3CDTF">2024-07-06T18:32:23Z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1F0F20FC213D429CBD37E64212DB3C5F</vt:lpwstr>
  </property>
  <property fmtid="{D5CDD505-2E9C-101B-9397-08002B2CF9AE}" pid="3" name="KSOProductBuildVer">
    <vt:lpwstr>2052-11.1.0.13012</vt:lpwstr>
  </property>
</Properties>
</file>